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5" r:id="rId3"/>
    <p:sldId id="275" r:id="rId5"/>
    <p:sldId id="369" r:id="rId6"/>
    <p:sldId id="370" r:id="rId7"/>
    <p:sldId id="371" r:id="rId8"/>
    <p:sldId id="372" r:id="rId9"/>
    <p:sldId id="373" r:id="rId10"/>
    <p:sldId id="392" r:id="rId11"/>
    <p:sldId id="374" r:id="rId12"/>
    <p:sldId id="375" r:id="rId13"/>
    <p:sldId id="376" r:id="rId14"/>
    <p:sldId id="377" r:id="rId15"/>
    <p:sldId id="378" r:id="rId16"/>
    <p:sldId id="379" r:id="rId17"/>
    <p:sldId id="380" r:id="rId18"/>
    <p:sldId id="381" r:id="rId19"/>
    <p:sldId id="382" r:id="rId20"/>
    <p:sldId id="384" r:id="rId21"/>
    <p:sldId id="386" r:id="rId22"/>
    <p:sldId id="394" r:id="rId23"/>
    <p:sldId id="388" r:id="rId24"/>
    <p:sldId id="389" r:id="rId25"/>
    <p:sldId id="390"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userDrawn="1">
          <p15:clr>
            <a:srgbClr val="A4A3A4"/>
          </p15:clr>
        </p15:guide>
        <p15:guide id="2" pos="38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微软用户" initials="微软用户" lastIdx="0" clrIdx="0"/>
  <p:cmAuthor id="1" name="德迪 王" initials="德迪" lastIdx="1" clrIdx="0"/>
  <p:cmAuthor id="2" name="作者" initials="A" lastIdx="0" clrIdx="1"/>
  <p:cmAuthor id="3" name="Administrator" initials="A"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8" autoAdjust="0"/>
    <p:restoredTop sz="96197" autoAdjust="0"/>
  </p:normalViewPr>
  <p:slideViewPr>
    <p:cSldViewPr snapToGrid="0" showGuides="1">
      <p:cViewPr varScale="1">
        <p:scale>
          <a:sx n="106" d="100"/>
          <a:sy n="106" d="100"/>
        </p:scale>
        <p:origin x="72" y="60"/>
      </p:cViewPr>
      <p:guideLst>
        <p:guide orient="horz" pos="2158"/>
        <p:guide pos="3864"/>
      </p:guideLst>
    </p:cSldViewPr>
  </p:slideViewPr>
  <p:outlineViewPr>
    <p:cViewPr>
      <p:scale>
        <a:sx n="33" d="100"/>
        <a:sy n="33" d="100"/>
      </p:scale>
      <p:origin x="0" y="-1982"/>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commentAuthors" Target="commentAuthors.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E35AA-D897-4D78-B6BF-60FD7AFCFF9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CFD79-AACB-4151-B967-71C0021E02B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圆角矩形 9"/>
          <p:cNvSpPr/>
          <p:nvPr userDrawn="1"/>
        </p:nvSpPr>
        <p:spPr>
          <a:xfrm>
            <a:off x="133914" y="121013"/>
            <a:ext cx="11923534" cy="6609621"/>
          </a:xfrm>
          <a:prstGeom prst="roundRect">
            <a:avLst>
              <a:gd name="adj" fmla="val 721"/>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261" y="253839"/>
            <a:ext cx="704439" cy="70443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圆角矩形 9"/>
          <p:cNvSpPr/>
          <p:nvPr userDrawn="1"/>
        </p:nvSpPr>
        <p:spPr>
          <a:xfrm>
            <a:off x="133914" y="121013"/>
            <a:ext cx="11923534" cy="6609621"/>
          </a:xfrm>
          <a:prstGeom prst="roundRect">
            <a:avLst>
              <a:gd name="adj" fmla="val 721"/>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userDrawn="1"/>
        </p:nvSpPr>
        <p:spPr>
          <a:xfrm>
            <a:off x="990208" y="322429"/>
            <a:ext cx="6848868" cy="523220"/>
          </a:xfrm>
          <a:prstGeom prst="rect">
            <a:avLst/>
          </a:prstGeom>
          <a:noFill/>
        </p:spPr>
        <p:txBody>
          <a:bodyPr wrap="square" rtlCol="0" anchor="t">
            <a:spAutoFit/>
          </a:bodyPr>
          <a:lstStyle/>
          <a:p>
            <a:pPr algn="dist"/>
            <a:r>
              <a:rPr lang="zh-CN" altLang="en-US" sz="2800" b="1" i="0" u="none" strike="noStrike" kern="100" baseline="0" dirty="0">
                <a:solidFill>
                  <a:srgbClr val="D6000A"/>
                </a:solidFill>
                <a:latin typeface="Source Han Sans CN Bold" panose="020B0500000000000000" pitchFamily="34" charset="-128"/>
                <a:ea typeface="Source Han Sans CN Bold" panose="020B0500000000000000" pitchFamily="34" charset="-128"/>
              </a:rPr>
              <a:t>二、深刻阐述全面从严治党新形势新任务</a:t>
            </a:r>
            <a:endParaRPr lang="zh-CN" altLang="en-US" sz="2800" b="1" i="0" u="none" strike="noStrike" kern="100" baseline="0" dirty="0">
              <a:solidFill>
                <a:srgbClr val="D6000A"/>
              </a:solidFill>
              <a:latin typeface="Source Han Sans CN Bold" panose="020B0500000000000000" pitchFamily="34" charset="-128"/>
              <a:ea typeface="Source Han Sans CN Bold" panose="020B0500000000000000" pitchFamily="34" charset="-128"/>
            </a:endParaRPr>
          </a:p>
        </p:txBody>
      </p:sp>
      <p:pic>
        <p:nvPicPr>
          <p:cNvPr id="17" name="图片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261" y="253839"/>
            <a:ext cx="704439" cy="70443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圆角矩形 9"/>
          <p:cNvSpPr/>
          <p:nvPr userDrawn="1"/>
        </p:nvSpPr>
        <p:spPr>
          <a:xfrm>
            <a:off x="133914" y="121013"/>
            <a:ext cx="11923534" cy="6609621"/>
          </a:xfrm>
          <a:prstGeom prst="roundRect">
            <a:avLst>
              <a:gd name="adj" fmla="val 721"/>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userDrawn="1"/>
        </p:nvSpPr>
        <p:spPr>
          <a:xfrm>
            <a:off x="990207" y="347829"/>
            <a:ext cx="8344293" cy="523220"/>
          </a:xfrm>
          <a:prstGeom prst="rect">
            <a:avLst/>
          </a:prstGeom>
          <a:noFill/>
        </p:spPr>
        <p:txBody>
          <a:bodyPr wrap="square" rtlCol="0" anchor="t">
            <a:spAutoFit/>
          </a:bodyPr>
          <a:lstStyle/>
          <a:p>
            <a:pPr algn="dist"/>
            <a:r>
              <a:rPr lang="zh-CN" altLang="en-US" sz="2800" b="1" i="0" u="none" strike="noStrike" kern="100" baseline="0" dirty="0">
                <a:solidFill>
                  <a:srgbClr val="D6000A"/>
                </a:solidFill>
                <a:latin typeface="Source Han Sans CN Bold" panose="020B0500000000000000" pitchFamily="34" charset="-128"/>
                <a:ea typeface="Source Han Sans CN Bold" panose="020B0500000000000000" pitchFamily="34" charset="-128"/>
              </a:rPr>
              <a:t>三、必须一刻不停推进党风廉政建设和反腐败斗争</a:t>
            </a:r>
            <a:endParaRPr lang="zh-CN" altLang="en-US" sz="2800" b="1" i="0" u="none" strike="noStrike" kern="100" baseline="0" dirty="0">
              <a:solidFill>
                <a:srgbClr val="D6000A"/>
              </a:solidFill>
              <a:latin typeface="Source Han Sans CN Bold" panose="020B0500000000000000" pitchFamily="34" charset="-128"/>
              <a:ea typeface="Source Han Sans CN Bold" panose="020B0500000000000000" pitchFamily="34" charset="-128"/>
            </a:endParaRPr>
          </a:p>
        </p:txBody>
      </p:sp>
      <p:pic>
        <p:nvPicPr>
          <p:cNvPr id="18" name="图片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261" y="253839"/>
            <a:ext cx="704439" cy="70443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圆角矩形 9"/>
          <p:cNvSpPr/>
          <p:nvPr userDrawn="1"/>
        </p:nvSpPr>
        <p:spPr>
          <a:xfrm>
            <a:off x="133914" y="121013"/>
            <a:ext cx="11923534" cy="6609621"/>
          </a:xfrm>
          <a:prstGeom prst="roundRect">
            <a:avLst>
              <a:gd name="adj" fmla="val 721"/>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userDrawn="1"/>
        </p:nvSpPr>
        <p:spPr>
          <a:xfrm>
            <a:off x="990208" y="378758"/>
            <a:ext cx="6067818" cy="523220"/>
          </a:xfrm>
          <a:prstGeom prst="rect">
            <a:avLst/>
          </a:prstGeom>
          <a:noFill/>
        </p:spPr>
        <p:txBody>
          <a:bodyPr wrap="square" rtlCol="0" anchor="t">
            <a:spAutoFit/>
          </a:bodyPr>
          <a:lstStyle/>
          <a:p>
            <a:pPr algn="dist"/>
            <a:r>
              <a:rPr lang="zh-CN" altLang="en-US" sz="2800" b="1" i="0" u="none" strike="noStrike" kern="100" baseline="0" dirty="0">
                <a:solidFill>
                  <a:srgbClr val="D6000A"/>
                </a:solidFill>
                <a:latin typeface="Source Han Sans CN Bold" panose="020B0500000000000000" pitchFamily="34" charset="-128"/>
                <a:ea typeface="Source Han Sans CN Bold" panose="020B0500000000000000" pitchFamily="34" charset="-128"/>
              </a:rPr>
              <a:t>四、深入学习贯彻总书记重要讲话</a:t>
            </a:r>
            <a:endParaRPr lang="zh-CN" altLang="en-US" sz="2800" b="1" i="0" u="none" strike="noStrike" kern="100" baseline="0" dirty="0">
              <a:solidFill>
                <a:srgbClr val="D6000A"/>
              </a:solidFill>
              <a:latin typeface="Source Han Sans CN Bold" panose="020B0500000000000000" pitchFamily="34" charset="-128"/>
              <a:ea typeface="Source Han Sans CN Bold" panose="020B0500000000000000" pitchFamily="34" charset="-128"/>
            </a:endParaRPr>
          </a:p>
        </p:txBody>
      </p:sp>
      <p:pic>
        <p:nvPicPr>
          <p:cNvPr id="17" name="图片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7261" y="253839"/>
            <a:ext cx="704439" cy="70443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标题和内容">
    <p:bg>
      <p:bgPr>
        <a:solidFill>
          <a:srgbClr val="FFFFFF"/>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mc:Choice xmlns:p14="http://schemas.microsoft.com/office/powerpoint/2010/main" Requires="p14">
      <p:transition spd="slow" p14:dur="2000" advTm="3000"/>
    </mc:Choice>
    <mc:Fallback>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s>
</file>

<file path=ppt/slides/_rels/slide15.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3.xml"/><Relationship Id="rId3"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s>
</file>

<file path=ppt/slides/_rels/slide22.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s>
</file>

<file path=ppt/slides/_rels/slide23.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9.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3.xml"/><Relationship Id="rId4" Type="http://schemas.openxmlformats.org/officeDocument/2006/relationships/image" Target="../media/image4.png"/><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4" name="矩形 13"/>
          <p:cNvSpPr/>
          <p:nvPr/>
        </p:nvSpPr>
        <p:spPr>
          <a:xfrm>
            <a:off x="692614" y="2696394"/>
            <a:ext cx="11226800" cy="1088390"/>
          </a:xfrm>
          <a:prstGeom prst="rect">
            <a:avLst/>
          </a:prstGeom>
        </p:spPr>
        <p:txBody>
          <a:bodyPr wrap="square">
            <a:spAutoFit/>
          </a:bodyPr>
          <a:lstStyle/>
          <a:p>
            <a:pPr algn="ctr">
              <a:lnSpc>
                <a:spcPct val="120000"/>
              </a:lnSpc>
            </a:pPr>
            <a:r>
              <a:rPr lang="zh-CN" altLang="en-US" sz="5400" b="1" dirty="0">
                <a:solidFill>
                  <a:schemeClr val="accent4">
                    <a:lumMod val="20000"/>
                    <a:lumOff val="80000"/>
                  </a:schemeClr>
                </a:solidFill>
                <a:latin typeface="Source Han Sans CN Bold" panose="020B0500000000000000" pitchFamily="34" charset="-128"/>
                <a:ea typeface="Source Han Sans CN Bold" panose="020B0500000000000000" pitchFamily="34" charset="-128"/>
                <a:sym typeface="微软雅黑" panose="020B0503020204020204" pitchFamily="34" charset="-122"/>
              </a:rPr>
              <a:t>特</a:t>
            </a:r>
            <a:r>
              <a:rPr lang="zh-CN" altLang="en-US" sz="5400" b="1" dirty="0">
                <a:solidFill>
                  <a:schemeClr val="accent4">
                    <a:lumMod val="20000"/>
                    <a:lumOff val="80000"/>
                  </a:schemeClr>
                </a:solidFill>
                <a:latin typeface="Source Han Sans CN Bold" panose="020B0500000000000000" pitchFamily="34" charset="-128"/>
                <a:ea typeface="Source Han Sans CN Bold" panose="020B0500000000000000" pitchFamily="34" charset="-128"/>
                <a:sym typeface="微软雅黑" panose="020B0503020204020204" pitchFamily="34" charset="-122"/>
              </a:rPr>
              <a:t>困人员救助供养政策</a:t>
            </a:r>
            <a:endParaRPr lang="zh-CN" altLang="en-US" sz="5400" b="1" dirty="0">
              <a:solidFill>
                <a:schemeClr val="accent4">
                  <a:lumMod val="20000"/>
                  <a:lumOff val="80000"/>
                </a:schemeClr>
              </a:solidFill>
              <a:latin typeface="Source Han Sans CN Bold" panose="020B0500000000000000" pitchFamily="34" charset="-128"/>
              <a:ea typeface="Source Han Sans CN Bold" panose="020B0500000000000000" pitchFamily="34" charset="-128"/>
              <a:sym typeface="微软雅黑" panose="020B0503020204020204" pitchFamily="34" charset="-122"/>
            </a:endParaRPr>
          </a:p>
        </p:txBody>
      </p:sp>
      <p:sp>
        <p:nvSpPr>
          <p:cNvPr id="5" name="五角星 4"/>
          <p:cNvSpPr/>
          <p:nvPr/>
        </p:nvSpPr>
        <p:spPr>
          <a:xfrm>
            <a:off x="6959834" y="2047548"/>
            <a:ext cx="342900" cy="342900"/>
          </a:xfrm>
          <a:prstGeom prst="star5">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五角星 16"/>
          <p:cNvSpPr/>
          <p:nvPr/>
        </p:nvSpPr>
        <p:spPr>
          <a:xfrm>
            <a:off x="4841547" y="2047548"/>
            <a:ext cx="342900" cy="342900"/>
          </a:xfrm>
          <a:prstGeom prst="star5">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五角星 5"/>
          <p:cNvSpPr/>
          <p:nvPr/>
        </p:nvSpPr>
        <p:spPr>
          <a:xfrm>
            <a:off x="5547642" y="2047548"/>
            <a:ext cx="342900" cy="342900"/>
          </a:xfrm>
          <a:prstGeom prst="star5">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五角星 6"/>
          <p:cNvSpPr/>
          <p:nvPr/>
        </p:nvSpPr>
        <p:spPr>
          <a:xfrm>
            <a:off x="6253738" y="2047548"/>
            <a:ext cx="342900" cy="342900"/>
          </a:xfrm>
          <a:prstGeom prst="star5">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（一）</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精准把握认定条件</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841764"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26921" y="2831229"/>
            <a:ext cx="9993445" cy="2159000"/>
          </a:xfrm>
          <a:prstGeom prst="rect">
            <a:avLst/>
          </a:prstGeom>
          <a:noFill/>
        </p:spPr>
        <p:txBody>
          <a:bodyPr wrap="square" rtlCol="0">
            <a:spAutoFit/>
          </a:bodyPr>
          <a:lstStyle/>
          <a:p>
            <a:pPr algn="ctr">
              <a:lnSpc>
                <a:spcPct val="160000"/>
              </a:lnSpc>
            </a:pPr>
            <a:r>
              <a:rPr lang="zh-CN" altLang="zh-CN" sz="2400" dirty="0">
                <a:solidFill>
                  <a:srgbClr val="FF0000"/>
                </a:solidFill>
              </a:rPr>
              <a:t>特困人员认定工作中两个特别事项。</a:t>
            </a:r>
            <a:endParaRPr lang="zh-CN" altLang="zh-CN" sz="2000" dirty="0">
              <a:solidFill>
                <a:srgbClr val="FF0000"/>
              </a:solidFill>
            </a:endParaRPr>
          </a:p>
          <a:p>
            <a:pPr>
              <a:lnSpc>
                <a:spcPct val="160000"/>
              </a:lnSpc>
            </a:pPr>
            <a:r>
              <a:rPr lang="zh-CN" altLang="zh-CN" sz="2000" dirty="0"/>
              <a:t>1.</a:t>
            </a:r>
            <a:r>
              <a:rPr lang="zh-CN" altLang="en-US" sz="2000" dirty="0" smtClean="0"/>
              <a:t>同时符合特困人员救助供养条件和孤儿、事实无人抚养儿童认定条件的未成年人，选择纳入孤儿、事实无人抚养儿童基本生活保障范围的，不再认定为特困人员。</a:t>
            </a:r>
            <a:r>
              <a:rPr lang="zh-CN" altLang="zh-CN" sz="2000" dirty="0" smtClean="0"/>
              <a:t>。</a:t>
            </a:r>
            <a:endParaRPr lang="en-US" altLang="zh-CN" sz="2000" dirty="0" smtClean="0"/>
          </a:p>
          <a:p>
            <a:pPr>
              <a:lnSpc>
                <a:spcPct val="160000"/>
              </a:lnSpc>
            </a:pPr>
            <a:r>
              <a:rPr lang="zh-CN" altLang="zh-CN" sz="2000" dirty="0" smtClean="0"/>
              <a:t>2</a:t>
            </a:r>
            <a:r>
              <a:rPr lang="zh-CN" altLang="zh-CN" sz="2000" dirty="0"/>
              <a:t>.认定为特困人员后不能再享受残疾人两补。</a:t>
            </a:r>
            <a:endParaRPr lang="zh-CN" altLang="zh-CN" sz="2000" kern="100" dirty="0">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27036" y="1138714"/>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（二）</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规范执行认定程序</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832799"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26921" y="2461463"/>
            <a:ext cx="9993445" cy="4030980"/>
          </a:xfrm>
          <a:prstGeom prst="rect">
            <a:avLst/>
          </a:prstGeom>
          <a:noFill/>
        </p:spPr>
        <p:txBody>
          <a:bodyPr wrap="square" rtlCol="0">
            <a:spAutoFit/>
          </a:bodyPr>
          <a:lstStyle/>
          <a:p>
            <a:pPr algn="ctr">
              <a:lnSpc>
                <a:spcPct val="160000"/>
              </a:lnSpc>
            </a:pPr>
            <a:r>
              <a:rPr lang="zh-CN" altLang="zh-CN" sz="2000" dirty="0">
                <a:solidFill>
                  <a:srgbClr val="FF0000"/>
                </a:solidFill>
              </a:rPr>
              <a:t>怎么申请</a:t>
            </a:r>
            <a:r>
              <a:rPr lang="zh-CN" altLang="zh-CN" sz="2000" dirty="0" smtClean="0">
                <a:solidFill>
                  <a:srgbClr val="FF0000"/>
                </a:solidFill>
              </a:rPr>
              <a:t>？</a:t>
            </a:r>
            <a:endParaRPr lang="en-US" altLang="zh-CN" sz="2000" dirty="0" smtClean="0">
              <a:solidFill>
                <a:srgbClr val="FF0000"/>
              </a:solidFill>
            </a:endParaRPr>
          </a:p>
          <a:p>
            <a:pPr>
              <a:lnSpc>
                <a:spcPct val="160000"/>
              </a:lnSpc>
            </a:pPr>
            <a:r>
              <a:rPr lang="zh-CN" altLang="en-US" sz="2000" dirty="0" smtClean="0">
                <a:solidFill>
                  <a:schemeClr val="tx1"/>
                </a:solidFill>
              </a:rPr>
              <a:t>可由本人向户籍所在地乡镇人民政府提出书面申请，也可由本人通过湖北政务服务网、</a:t>
            </a:r>
            <a:r>
              <a:rPr lang="en-US" altLang="zh-CN" sz="2000" dirty="0" smtClean="0">
                <a:solidFill>
                  <a:schemeClr val="tx1"/>
                </a:solidFill>
              </a:rPr>
              <a:t>“</a:t>
            </a:r>
            <a:r>
              <a:rPr lang="zh-CN" altLang="en-US" sz="2000" dirty="0" smtClean="0">
                <a:solidFill>
                  <a:schemeClr val="tx1"/>
                </a:solidFill>
              </a:rPr>
              <a:t>鄂汇办</a:t>
            </a:r>
            <a:r>
              <a:rPr lang="en-US" altLang="zh-CN" sz="2000" dirty="0" smtClean="0">
                <a:solidFill>
                  <a:schemeClr val="tx1"/>
                </a:solidFill>
              </a:rPr>
              <a:t>”APP</a:t>
            </a:r>
            <a:r>
              <a:rPr lang="zh-CN" altLang="en-US" sz="2000" dirty="0" smtClean="0">
                <a:solidFill>
                  <a:schemeClr val="tx1"/>
                </a:solidFill>
              </a:rPr>
              <a:t>、</a:t>
            </a:r>
            <a:r>
              <a:rPr lang="zh-CN" altLang="en-US" sz="2000" dirty="0" smtClean="0">
                <a:sym typeface="+mn-ea"/>
              </a:rPr>
              <a:t>湖北救助通小程序</a:t>
            </a:r>
            <a:r>
              <a:rPr lang="zh-CN" altLang="en-US" sz="2000" dirty="0" smtClean="0">
                <a:solidFill>
                  <a:schemeClr val="tx1"/>
                </a:solidFill>
              </a:rPr>
              <a:t>等方式提交网上申请。</a:t>
            </a:r>
            <a:r>
              <a:rPr lang="zh-CN" altLang="zh-CN" sz="2000" dirty="0" smtClean="0">
                <a:solidFill>
                  <a:schemeClr val="tx1"/>
                </a:solidFill>
              </a:rPr>
              <a:t>本人</a:t>
            </a:r>
            <a:r>
              <a:rPr lang="zh-CN" altLang="zh-CN" sz="2000" dirty="0">
                <a:solidFill>
                  <a:schemeClr val="tx1"/>
                </a:solidFill>
              </a:rPr>
              <a:t>申请有困难的，可以委托村（居）委会或他人代为提出申请。</a:t>
            </a:r>
            <a:endParaRPr lang="zh-CN" altLang="zh-CN" sz="2000" dirty="0">
              <a:solidFill>
                <a:schemeClr val="tx1"/>
              </a:solidFill>
            </a:endParaRPr>
          </a:p>
          <a:p>
            <a:pPr>
              <a:lnSpc>
                <a:spcPct val="160000"/>
              </a:lnSpc>
            </a:pPr>
            <a:r>
              <a:rPr lang="zh-CN" altLang="en-US" sz="2000" dirty="0"/>
              <a:t>乡镇人民政府、村（居）民委员会应当及时了解掌握辖区内居民的生活情况，发现可能符合特困人员救助供养条件的，应当主动帮助其申请。</a:t>
            </a:r>
            <a:endParaRPr lang="zh-CN" altLang="en-US" sz="2000" dirty="0"/>
          </a:p>
          <a:p>
            <a:pPr>
              <a:lnSpc>
                <a:spcPct val="160000"/>
              </a:lnSpc>
            </a:pPr>
            <a:r>
              <a:rPr lang="zh-CN" altLang="en-US" sz="2000" dirty="0"/>
              <a:t>申请材料主要包括本人有效身份证明，生活来源、财产状况以及赡养、抚养、扶养情况的书面声明，承诺所提供信息真实、完整的承诺书，残疾证等。</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8"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（二）</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规范执行认定程序</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79011"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26921" y="2461463"/>
            <a:ext cx="9993445" cy="3046095"/>
          </a:xfrm>
          <a:prstGeom prst="rect">
            <a:avLst/>
          </a:prstGeom>
          <a:noFill/>
        </p:spPr>
        <p:txBody>
          <a:bodyPr wrap="square" rtlCol="0">
            <a:spAutoFit/>
          </a:bodyPr>
          <a:lstStyle/>
          <a:p>
            <a:pPr algn="ctr">
              <a:lnSpc>
                <a:spcPct val="160000"/>
              </a:lnSpc>
            </a:pPr>
            <a:r>
              <a:rPr lang="zh-CN" altLang="zh-CN" sz="2000" dirty="0">
                <a:solidFill>
                  <a:srgbClr val="FF0000"/>
                </a:solidFill>
              </a:rPr>
              <a:t>如何受理申请</a:t>
            </a:r>
            <a:r>
              <a:rPr lang="zh-CN" altLang="zh-CN" sz="2000" dirty="0" smtClean="0">
                <a:solidFill>
                  <a:srgbClr val="FF0000"/>
                </a:solidFill>
              </a:rPr>
              <a:t>？</a:t>
            </a:r>
            <a:endParaRPr lang="en-US" altLang="zh-CN" sz="2000" dirty="0" smtClean="0">
              <a:solidFill>
                <a:srgbClr val="FF0000"/>
              </a:solidFill>
            </a:endParaRPr>
          </a:p>
          <a:p>
            <a:pPr>
              <a:lnSpc>
                <a:spcPct val="160000"/>
              </a:lnSpc>
            </a:pPr>
            <a:r>
              <a:rPr lang="zh-CN" altLang="zh-CN" sz="2000" dirty="0" smtClean="0"/>
              <a:t>各地经办人员要及时</a:t>
            </a:r>
            <a:r>
              <a:rPr lang="zh-CN" altLang="zh-CN" sz="2000" dirty="0"/>
              <a:t>查验困难群众或其代理人线下提交的申请资料，符合要求的，通过政务平台进行申请登记和受理；</a:t>
            </a:r>
            <a:r>
              <a:rPr lang="zh-CN" altLang="en-US" sz="2000" dirty="0" smtClean="0"/>
              <a:t>材料不齐备的，应当一次性告知补齐所有规定材料。</a:t>
            </a:r>
            <a:endParaRPr lang="zh-CN" altLang="en-US" sz="2000" dirty="0" smtClean="0"/>
          </a:p>
          <a:p>
            <a:pPr>
              <a:lnSpc>
                <a:spcPct val="160000"/>
              </a:lnSpc>
            </a:pPr>
            <a:r>
              <a:rPr lang="zh-CN" altLang="zh-CN" sz="2000" dirty="0" smtClean="0"/>
              <a:t>对</a:t>
            </a:r>
            <a:r>
              <a:rPr lang="zh-CN" altLang="zh-CN" sz="2000" dirty="0"/>
              <a:t>明显不符合认定条件的，应当面做好解释工作，申请人或代理人能够理解接受的，无需进入录入申请步骤；申请人或代理人无法理解接受的，正常进入录入申请步骤并受理申请</a:t>
            </a:r>
            <a:r>
              <a:rPr lang="zh-CN" altLang="zh-CN" sz="2000" dirty="0" smtClean="0"/>
              <a:t>，在</a:t>
            </a:r>
            <a:r>
              <a:rPr lang="zh-CN" altLang="zh-CN" sz="2000" dirty="0"/>
              <a:t>审核环节再书面告知其不符合的理由。</a:t>
            </a:r>
            <a:endParaRPr lang="zh-CN" altLang="zh-CN" sz="2000"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（二）</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规范执行认定程序</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375" y="474345"/>
            <a:ext cx="3359785" cy="39878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1061109" y="2617335"/>
            <a:ext cx="9590067" cy="2553335"/>
          </a:xfrm>
          <a:prstGeom prst="rect">
            <a:avLst/>
          </a:prstGeom>
          <a:noFill/>
        </p:spPr>
        <p:txBody>
          <a:bodyPr wrap="square" rtlCol="0">
            <a:spAutoFit/>
          </a:bodyPr>
          <a:lstStyle/>
          <a:p>
            <a:pPr algn="ctr">
              <a:lnSpc>
                <a:spcPct val="160000"/>
              </a:lnSpc>
            </a:pPr>
            <a:r>
              <a:rPr lang="zh-CN" altLang="zh-CN" sz="2000" dirty="0">
                <a:solidFill>
                  <a:srgbClr val="FF0000"/>
                </a:solidFill>
                <a:sym typeface="+mn-ea"/>
              </a:rPr>
              <a:t>社会救助系统</a:t>
            </a:r>
            <a:r>
              <a:rPr lang="zh-CN" altLang="zh-CN" sz="2000" dirty="0">
                <a:solidFill>
                  <a:srgbClr val="FF0000"/>
                </a:solidFill>
                <a:sym typeface="+mn-ea"/>
              </a:rPr>
              <a:t>操作</a:t>
            </a:r>
            <a:r>
              <a:rPr lang="zh-CN" altLang="en-US" sz="2000" dirty="0" smtClean="0">
                <a:solidFill>
                  <a:srgbClr val="FF0000"/>
                </a:solidFill>
              </a:rPr>
              <a:t>注意事项。</a:t>
            </a:r>
            <a:endParaRPr lang="en-US" altLang="zh-CN" sz="2000" dirty="0" smtClean="0">
              <a:solidFill>
                <a:srgbClr val="FF0000"/>
              </a:solidFill>
            </a:endParaRPr>
          </a:p>
          <a:p>
            <a:pPr>
              <a:lnSpc>
                <a:spcPct val="160000"/>
              </a:lnSpc>
            </a:pPr>
            <a:r>
              <a:rPr lang="en-US" altLang="zh-CN" sz="2000" dirty="0"/>
              <a:t>1</a:t>
            </a:r>
            <a:r>
              <a:rPr lang="zh-CN" altLang="en-US" sz="2000" dirty="0"/>
              <a:t>、录入新增对象时</a:t>
            </a:r>
            <a:r>
              <a:rPr lang="zh-CN" altLang="zh-CN" sz="2000" dirty="0"/>
              <a:t>系统界面涉及的信息都要填写完整</a:t>
            </a:r>
            <a:r>
              <a:rPr lang="zh-CN" altLang="zh-CN" sz="2000" dirty="0">
                <a:sym typeface="+mn-ea"/>
              </a:rPr>
              <a:t>，避免后期补录</a:t>
            </a:r>
            <a:r>
              <a:rPr lang="zh-CN" altLang="zh-CN" sz="2000" dirty="0"/>
              <a:t>。</a:t>
            </a:r>
            <a:endParaRPr lang="zh-CN" altLang="zh-CN" sz="2000" dirty="0"/>
          </a:p>
          <a:p>
            <a:pPr>
              <a:lnSpc>
                <a:spcPct val="160000"/>
              </a:lnSpc>
            </a:pPr>
            <a:r>
              <a:rPr lang="en-US" altLang="zh-CN" sz="2000" dirty="0"/>
              <a:t>2</a:t>
            </a:r>
            <a:r>
              <a:rPr lang="zh-CN" altLang="en-US" sz="2000" dirty="0"/>
              <a:t>、申请人及其法定义务人都应当履行授权核查家庭经济状况的相关手续，上传授权书，提交信息比对。</a:t>
            </a:r>
            <a:endParaRPr lang="zh-CN" altLang="en-US" sz="2000" dirty="0"/>
          </a:p>
          <a:p>
            <a:pPr>
              <a:lnSpc>
                <a:spcPct val="160000"/>
              </a:lnSpc>
            </a:pP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（二）</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规范执行认定程序</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79011"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1061109" y="2617335"/>
            <a:ext cx="9590067" cy="2553335"/>
          </a:xfrm>
          <a:prstGeom prst="rect">
            <a:avLst/>
          </a:prstGeom>
          <a:noFill/>
        </p:spPr>
        <p:txBody>
          <a:bodyPr wrap="square" rtlCol="0">
            <a:spAutoFit/>
          </a:bodyPr>
          <a:lstStyle/>
          <a:p>
            <a:pPr algn="ctr">
              <a:lnSpc>
                <a:spcPct val="160000"/>
              </a:lnSpc>
            </a:pPr>
            <a:r>
              <a:rPr lang="zh-CN" altLang="en-US" sz="2000" dirty="0" smtClean="0">
                <a:solidFill>
                  <a:srgbClr val="FF0000"/>
                </a:solidFill>
              </a:rPr>
              <a:t>如何审核确认。</a:t>
            </a:r>
            <a:endParaRPr lang="en-US" altLang="zh-CN" sz="2000" dirty="0" smtClean="0">
              <a:solidFill>
                <a:srgbClr val="FF0000"/>
              </a:solidFill>
            </a:endParaRPr>
          </a:p>
          <a:p>
            <a:pPr>
              <a:lnSpc>
                <a:spcPct val="160000"/>
              </a:lnSpc>
            </a:pPr>
            <a:r>
              <a:rPr lang="zh-CN" altLang="zh-CN" sz="2000" dirty="0">
                <a:sym typeface="+mn-ea"/>
              </a:rPr>
              <a:t>乡镇人民政府</a:t>
            </a:r>
            <a:r>
              <a:rPr lang="zh-CN" altLang="en-US" sz="2000" dirty="0" smtClean="0"/>
              <a:t>在受理申请</a:t>
            </a:r>
            <a:r>
              <a:rPr lang="zh-CN" sz="2000" dirty="0" smtClean="0"/>
              <a:t>后</a:t>
            </a:r>
            <a:r>
              <a:rPr lang="zh-CN" altLang="en-US" sz="2000" dirty="0" smtClean="0"/>
              <a:t>，通过入户调查、邻里访问、信函索证、信息核对等方式，对申请人的经济状况、实际生活状况以及赡养、抚养、扶养状况等进行调查核实，并提出审核确认意见，</a:t>
            </a:r>
            <a:r>
              <a:rPr lang="zh-CN" altLang="en-US" sz="2000" dirty="0"/>
              <a:t>调查核实过程中，可视情组织民主评议，对申请人书面声明内容的真实性、完整性及调查核实结果的客观性进行评议。</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（二）</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规范执行认定程序</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96940"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1061085" y="2617470"/>
            <a:ext cx="9589770" cy="2421255"/>
          </a:xfrm>
          <a:prstGeom prst="rect">
            <a:avLst/>
          </a:prstGeom>
          <a:noFill/>
        </p:spPr>
        <p:txBody>
          <a:bodyPr wrap="square" rtlCol="0">
            <a:noAutofit/>
          </a:bodyPr>
          <a:lstStyle/>
          <a:p>
            <a:pPr algn="ctr">
              <a:lnSpc>
                <a:spcPct val="160000"/>
              </a:lnSpc>
            </a:pPr>
            <a:r>
              <a:rPr lang="zh-CN" altLang="en-US" sz="2000" dirty="0" smtClean="0">
                <a:solidFill>
                  <a:srgbClr val="FF0000"/>
                </a:solidFill>
              </a:rPr>
              <a:t>如何审核确认。</a:t>
            </a:r>
            <a:endParaRPr lang="en-US" altLang="zh-CN" sz="2000" dirty="0" smtClean="0">
              <a:solidFill>
                <a:srgbClr val="FF0000"/>
              </a:solidFill>
            </a:endParaRPr>
          </a:p>
          <a:p>
            <a:pPr>
              <a:lnSpc>
                <a:spcPct val="160000"/>
              </a:lnSpc>
            </a:pPr>
            <a:r>
              <a:rPr lang="zh-CN" altLang="zh-CN" sz="2000" dirty="0"/>
              <a:t>公示期为</a:t>
            </a:r>
            <a:r>
              <a:rPr lang="en-US" altLang="zh-CN" sz="2000" dirty="0"/>
              <a:t>7</a:t>
            </a:r>
            <a:r>
              <a:rPr lang="zh-CN" altLang="zh-CN" sz="2000" dirty="0"/>
              <a:t>天</a:t>
            </a:r>
            <a:r>
              <a:rPr lang="zh-CN" altLang="zh-CN" sz="2000" dirty="0" smtClean="0"/>
              <a:t>。对</a:t>
            </a:r>
            <a:r>
              <a:rPr lang="zh-CN" altLang="zh-CN" sz="2000" dirty="0"/>
              <a:t>公示有异议的，乡镇人民政府应当重新组织调查核实，在15个工作</a:t>
            </a:r>
            <a:r>
              <a:rPr lang="zh-CN" altLang="en-US" sz="2000" dirty="0" smtClean="0"/>
              <a:t>日内再</a:t>
            </a:r>
            <a:r>
              <a:rPr lang="zh-CN" altLang="zh-CN" sz="2000" dirty="0"/>
              <a:t>次提出审核确认意见，并重新公示。</a:t>
            </a:r>
            <a:r>
              <a:rPr lang="zh-CN" altLang="en-US" sz="2000" dirty="0"/>
              <a:t>符合救助供养条件，从确认之日下月起给予救助供养待遇，</a:t>
            </a:r>
            <a:r>
              <a:rPr lang="zh-CN" sz="2000" dirty="0"/>
              <a:t>不</a:t>
            </a:r>
            <a:r>
              <a:rPr lang="zh-CN" altLang="en-US" sz="2000" dirty="0"/>
              <a:t>符合救助供养条件</a:t>
            </a:r>
            <a:r>
              <a:rPr lang="zh-CN" altLang="en-US" sz="2000" dirty="0"/>
              <a:t>，应当在作出决定</a:t>
            </a:r>
            <a:r>
              <a:rPr lang="en-US" altLang="zh-CN" sz="2000" dirty="0"/>
              <a:t>3</a:t>
            </a:r>
            <a:r>
              <a:rPr lang="zh-CN" altLang="en-US" sz="2000" dirty="0"/>
              <a:t>个工作日内，书面告知申请人或其代理人并说明理由。</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（二）</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规范执行认定程序</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34188"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1061109" y="2617335"/>
            <a:ext cx="9590067" cy="2061210"/>
          </a:xfrm>
          <a:prstGeom prst="rect">
            <a:avLst/>
          </a:prstGeom>
          <a:noFill/>
        </p:spPr>
        <p:txBody>
          <a:bodyPr wrap="square" rtlCol="0">
            <a:spAutoFit/>
          </a:bodyPr>
          <a:lstStyle/>
          <a:p>
            <a:pPr algn="ctr">
              <a:lnSpc>
                <a:spcPct val="160000"/>
              </a:lnSpc>
            </a:pPr>
            <a:r>
              <a:rPr lang="zh-CN" altLang="en-US" sz="2000" dirty="0" smtClean="0">
                <a:solidFill>
                  <a:srgbClr val="FF0000"/>
                </a:solidFill>
              </a:rPr>
              <a:t>如何审核确认。</a:t>
            </a:r>
            <a:endParaRPr lang="en-US" altLang="zh-CN" sz="2000" dirty="0" smtClean="0">
              <a:solidFill>
                <a:srgbClr val="FF0000"/>
              </a:solidFill>
            </a:endParaRPr>
          </a:p>
          <a:p>
            <a:pPr>
              <a:lnSpc>
                <a:spcPct val="160000"/>
              </a:lnSpc>
            </a:pPr>
            <a:r>
              <a:rPr lang="zh-CN" altLang="en-US" sz="2000" dirty="0"/>
              <a:t>县民政局结合救助信息申报确认情况，对各地审核通过和审核不通过，分别按照不低于</a:t>
            </a:r>
            <a:r>
              <a:rPr lang="en-US" altLang="zh-CN" sz="2000" dirty="0"/>
              <a:t>30</a:t>
            </a:r>
            <a:r>
              <a:rPr lang="zh-CN" altLang="en-US" sz="2000" dirty="0"/>
              <a:t>％的比例随机抽查核实（其中两次公示后仍有异议的必核），</a:t>
            </a:r>
            <a:r>
              <a:rPr lang="zh-CN" altLang="en-US" sz="2000" dirty="0"/>
              <a:t>对抽查发现的问题反馈乡镇，并督促整改。</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（二）</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规范执行认定程序</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43152"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1061109" y="2617335"/>
            <a:ext cx="9590067" cy="2061210"/>
          </a:xfrm>
          <a:prstGeom prst="rect">
            <a:avLst/>
          </a:prstGeom>
          <a:noFill/>
        </p:spPr>
        <p:txBody>
          <a:bodyPr wrap="square" rtlCol="0">
            <a:spAutoFit/>
          </a:bodyPr>
          <a:lstStyle/>
          <a:p>
            <a:pPr algn="ctr">
              <a:lnSpc>
                <a:spcPct val="160000"/>
              </a:lnSpc>
            </a:pPr>
            <a:r>
              <a:rPr lang="zh-CN" altLang="en-US" sz="2000" dirty="0" smtClean="0">
                <a:solidFill>
                  <a:srgbClr val="FF0000"/>
                </a:solidFill>
              </a:rPr>
              <a:t>特殊人员认定程序。</a:t>
            </a:r>
            <a:endParaRPr lang="zh-CN" altLang="en-US" sz="2000" dirty="0" smtClean="0">
              <a:solidFill>
                <a:srgbClr val="FF0000"/>
              </a:solidFill>
            </a:endParaRPr>
          </a:p>
          <a:p>
            <a:pPr>
              <a:lnSpc>
                <a:spcPct val="160000"/>
              </a:lnSpc>
            </a:pPr>
            <a:r>
              <a:rPr lang="zh-CN" altLang="zh-CN" sz="2000" dirty="0"/>
              <a:t>符合落户安置条件的生活无着流浪乞讨人员，可由其所在</a:t>
            </a:r>
            <a:r>
              <a:rPr lang="zh-CN" altLang="zh-CN" sz="2000" dirty="0">
                <a:solidFill>
                  <a:srgbClr val="FF0000"/>
                </a:solidFill>
              </a:rPr>
              <a:t>救助管理机构作为代理人</a:t>
            </a:r>
            <a:r>
              <a:rPr lang="zh-CN" altLang="zh-CN" sz="2000" dirty="0"/>
              <a:t>向属地县级民政部门提出申请。对提出申请后</a:t>
            </a:r>
            <a:r>
              <a:rPr lang="zh-CN" altLang="zh-CN" sz="2000" dirty="0">
                <a:solidFill>
                  <a:srgbClr val="FF0000"/>
                </a:solidFill>
              </a:rPr>
              <a:t>已办理户口登记、取得身份证件、符合认定条件</a:t>
            </a:r>
            <a:r>
              <a:rPr lang="zh-CN" altLang="zh-CN" sz="2000" dirty="0"/>
              <a:t>的受助人员，县级民政部门应直接予以确认</a:t>
            </a:r>
            <a:r>
              <a:rPr lang="zh-CN" altLang="zh-CN" sz="2000" dirty="0" smtClean="0"/>
              <a:t>。</a:t>
            </a:r>
            <a:endParaRPr lang="zh-CN" altLang="zh-CN" sz="2000"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155" y="874395"/>
            <a:ext cx="9993630" cy="49403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96939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（二）</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规范执行认定程序</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flipV="1">
            <a:off x="897002" y="1476747"/>
            <a:ext cx="9926955" cy="952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814870"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1061085" y="1668145"/>
            <a:ext cx="9589770" cy="4659630"/>
          </a:xfrm>
          <a:prstGeom prst="rect">
            <a:avLst/>
          </a:prstGeom>
          <a:noFill/>
        </p:spPr>
        <p:txBody>
          <a:bodyPr wrap="square" rtlCol="0">
            <a:noAutofit/>
          </a:bodyPr>
          <a:lstStyle/>
          <a:p>
            <a:pPr algn="ctr">
              <a:lnSpc>
                <a:spcPct val="160000"/>
              </a:lnSpc>
            </a:pPr>
            <a:r>
              <a:rPr lang="zh-CN" altLang="zh-CN" sz="2000" dirty="0">
                <a:solidFill>
                  <a:srgbClr val="FF0000"/>
                </a:solidFill>
              </a:rPr>
              <a:t>动态管理。</a:t>
            </a:r>
            <a:endParaRPr lang="en-US" altLang="zh-CN" sz="2000" dirty="0" smtClean="0">
              <a:solidFill>
                <a:srgbClr val="FF0000"/>
              </a:solidFill>
            </a:endParaRPr>
          </a:p>
          <a:p>
            <a:pPr>
              <a:lnSpc>
                <a:spcPct val="160000"/>
              </a:lnSpc>
            </a:pPr>
            <a:r>
              <a:rPr lang="zh-CN" altLang="zh-CN" sz="1600" dirty="0"/>
              <a:t>每年组织一次特困人员核查</a:t>
            </a:r>
            <a:r>
              <a:rPr lang="zh-CN" altLang="zh-CN" sz="1600" dirty="0" smtClean="0"/>
              <a:t>，</a:t>
            </a:r>
            <a:r>
              <a:rPr lang="zh-CN" altLang="zh-CN" sz="1600" dirty="0"/>
              <a:t>特困人员有下列情形之一的，应当及时终止救助供养：</a:t>
            </a:r>
            <a:endParaRPr lang="zh-CN" altLang="zh-CN" sz="1600" dirty="0"/>
          </a:p>
          <a:p>
            <a:pPr>
              <a:lnSpc>
                <a:spcPct val="160000"/>
              </a:lnSpc>
            </a:pPr>
            <a:r>
              <a:rPr lang="zh-CN" altLang="zh-CN" sz="1600" dirty="0"/>
              <a:t>（一）死亡或者</a:t>
            </a:r>
            <a:r>
              <a:rPr lang="zh-CN" altLang="zh-CN" sz="1600" dirty="0">
                <a:solidFill>
                  <a:srgbClr val="FF0000"/>
                </a:solidFill>
              </a:rPr>
              <a:t>被宣告死亡、被宣告失踪</a:t>
            </a:r>
            <a:r>
              <a:rPr lang="zh-CN" altLang="zh-CN" sz="1600" b="1" dirty="0"/>
              <a:t>；</a:t>
            </a:r>
            <a:endParaRPr lang="zh-CN" altLang="zh-CN" sz="1600" dirty="0"/>
          </a:p>
          <a:p>
            <a:pPr>
              <a:lnSpc>
                <a:spcPct val="160000"/>
              </a:lnSpc>
            </a:pPr>
            <a:r>
              <a:rPr lang="zh-CN" altLang="zh-CN" sz="1600" dirty="0"/>
              <a:t>（二）</a:t>
            </a:r>
            <a:r>
              <a:rPr lang="zh-CN" altLang="zh-CN" sz="1600" dirty="0">
                <a:solidFill>
                  <a:srgbClr val="FF0000"/>
                </a:solidFill>
              </a:rPr>
              <a:t>具备或恢复劳动能力</a:t>
            </a:r>
            <a:r>
              <a:rPr lang="zh-CN" altLang="zh-CN" sz="1600" dirty="0"/>
              <a:t>；</a:t>
            </a:r>
            <a:endParaRPr lang="zh-CN" altLang="zh-CN" sz="1600" dirty="0"/>
          </a:p>
          <a:p>
            <a:pPr>
              <a:lnSpc>
                <a:spcPct val="160000"/>
              </a:lnSpc>
            </a:pPr>
            <a:r>
              <a:rPr lang="zh-CN" altLang="zh-CN" sz="1600" dirty="0"/>
              <a:t>（三）依法被判处刑罚，且在监狱服刑</a:t>
            </a:r>
            <a:r>
              <a:rPr lang="zh-CN" altLang="zh-CN" sz="1600" b="1" dirty="0"/>
              <a:t>；</a:t>
            </a:r>
            <a:endParaRPr lang="zh-CN" altLang="zh-CN" sz="1600" dirty="0"/>
          </a:p>
          <a:p>
            <a:pPr>
              <a:lnSpc>
                <a:spcPct val="160000"/>
              </a:lnSpc>
            </a:pPr>
            <a:r>
              <a:rPr lang="zh-CN" altLang="zh-CN" sz="1600" dirty="0"/>
              <a:t>（四）</a:t>
            </a:r>
            <a:r>
              <a:rPr lang="zh-CN" altLang="zh-CN" sz="1600" dirty="0">
                <a:solidFill>
                  <a:srgbClr val="FF0000"/>
                </a:solidFill>
              </a:rPr>
              <a:t>收入和财产状况不再符合本办法第六条和第七条规定；</a:t>
            </a:r>
            <a:endParaRPr lang="zh-CN" altLang="zh-CN" sz="1600" dirty="0">
              <a:solidFill>
                <a:srgbClr val="FF0000"/>
              </a:solidFill>
            </a:endParaRPr>
          </a:p>
          <a:p>
            <a:pPr>
              <a:lnSpc>
                <a:spcPct val="160000"/>
              </a:lnSpc>
            </a:pPr>
            <a:r>
              <a:rPr lang="zh-CN" altLang="zh-CN" sz="1600" dirty="0"/>
              <a:t>（五）</a:t>
            </a:r>
            <a:r>
              <a:rPr lang="zh-CN" altLang="zh-CN" sz="1600" dirty="0">
                <a:solidFill>
                  <a:srgbClr val="FF0000"/>
                </a:solidFill>
              </a:rPr>
              <a:t>法定义务人具有了履行义务能力或者新增具有履行义务能力的法定义务人；</a:t>
            </a:r>
            <a:endParaRPr lang="zh-CN" altLang="zh-CN" sz="1600" dirty="0">
              <a:solidFill>
                <a:srgbClr val="FF0000"/>
              </a:solidFill>
            </a:endParaRPr>
          </a:p>
          <a:p>
            <a:pPr>
              <a:lnSpc>
                <a:spcPct val="160000"/>
              </a:lnSpc>
            </a:pPr>
            <a:r>
              <a:rPr lang="zh-CN" altLang="zh-CN" sz="1600" dirty="0"/>
              <a:t>（六）自愿申请退出救助供养</a:t>
            </a:r>
            <a:r>
              <a:rPr lang="zh-CN" altLang="zh-CN" sz="1600" dirty="0" smtClean="0"/>
              <a:t>。</a:t>
            </a:r>
            <a:endParaRPr lang="zh-CN" altLang="zh-CN" sz="1600" dirty="0" smtClean="0"/>
          </a:p>
          <a:p>
            <a:pPr>
              <a:lnSpc>
                <a:spcPct val="160000"/>
              </a:lnSpc>
            </a:pPr>
            <a:r>
              <a:rPr lang="zh-CN" altLang="zh-CN" sz="1600" dirty="0"/>
              <a:t>特困人员中的未成年人，可继续享有救助供养待遇至18周岁；年满18周岁后仍在接受本科及以下全日制教育的，可继续享有救助供养待遇。</a:t>
            </a:r>
            <a:endParaRPr lang="zh-CN" altLang="zh-CN" sz="1600" dirty="0"/>
          </a:p>
          <a:p>
            <a:pPr>
              <a:lnSpc>
                <a:spcPct val="160000"/>
              </a:lnSpc>
            </a:pPr>
            <a:r>
              <a:rPr lang="zh-CN" altLang="en-US" sz="1600" dirty="0"/>
              <a:t>对终止救助供养的原特困人员，符合最低生活保障、临时救助等其他社会救助条件的，应当按规定及时纳入相应救助范围。</a:t>
            </a:r>
            <a:endParaRPr lang="zh-CN" altLang="en-US" sz="1600" dirty="0"/>
          </a:p>
          <a:p>
            <a:pPr>
              <a:lnSpc>
                <a:spcPct val="160000"/>
              </a:lnSpc>
            </a:pPr>
            <a:endParaRPr lang="zh-CN" altLang="en-US" sz="1600"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8"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27036" y="109870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（三）</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贯彻落实供养政策</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823835"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55343" y="2415075"/>
            <a:ext cx="9590067" cy="4078605"/>
          </a:xfrm>
          <a:prstGeom prst="rect">
            <a:avLst/>
          </a:prstGeom>
          <a:noFill/>
        </p:spPr>
        <p:txBody>
          <a:bodyPr wrap="square" rtlCol="0">
            <a:spAutoFit/>
          </a:bodyPr>
          <a:lstStyle/>
          <a:p>
            <a:pPr algn="ctr">
              <a:lnSpc>
                <a:spcPct val="160000"/>
              </a:lnSpc>
            </a:pPr>
            <a:r>
              <a:rPr lang="zh-CN" altLang="en-US" dirty="0" smtClean="0">
                <a:solidFill>
                  <a:srgbClr val="FF0000"/>
                </a:solidFill>
              </a:rPr>
              <a:t>供养服务内容。</a:t>
            </a:r>
            <a:endParaRPr lang="en-US" altLang="zh-CN" dirty="0" smtClean="0">
              <a:solidFill>
                <a:srgbClr val="FF0000"/>
              </a:solidFill>
            </a:endParaRPr>
          </a:p>
          <a:p>
            <a:pPr>
              <a:lnSpc>
                <a:spcPct val="160000"/>
              </a:lnSpc>
            </a:pPr>
            <a:r>
              <a:rPr lang="en-US" altLang="zh-CN" dirty="0" smtClean="0"/>
              <a:t>1</a:t>
            </a:r>
            <a:r>
              <a:rPr lang="en-US" altLang="zh-CN" dirty="0"/>
              <a:t>.</a:t>
            </a:r>
            <a:r>
              <a:rPr lang="zh-CN" altLang="zh-CN" dirty="0"/>
              <a:t>提供基本生活条件</a:t>
            </a:r>
            <a:r>
              <a:rPr lang="zh-CN" altLang="zh-CN" dirty="0" smtClean="0"/>
              <a:t>。</a:t>
            </a:r>
            <a:r>
              <a:rPr lang="zh-CN" altLang="en-US" dirty="0"/>
              <a:t>集中供养的，由供养机构负责提供保障；分散供养的，通过向对象本人账户发放基本生活费予以保障。</a:t>
            </a:r>
            <a:endParaRPr lang="zh-CN" altLang="en-US" dirty="0"/>
          </a:p>
          <a:p>
            <a:pPr>
              <a:lnSpc>
                <a:spcPct val="160000"/>
              </a:lnSpc>
            </a:pPr>
            <a:r>
              <a:rPr lang="en-US" altLang="zh-CN" dirty="0"/>
              <a:t>2.</a:t>
            </a:r>
            <a:r>
              <a:rPr lang="zh-CN" altLang="zh-CN" dirty="0"/>
              <a:t>对生活不能自理的给予照料。</a:t>
            </a:r>
            <a:r>
              <a:rPr lang="zh-CN" altLang="en-US" dirty="0"/>
              <a:t>含日常生活、住院期间的必要照料。集中供养的由供养机构负责提供照料服务；分散供养的，使用照料护理费，通过购买服务等方式确定照料服务机构或个人，为对象提供服务。</a:t>
            </a:r>
            <a:endParaRPr lang="zh-CN" altLang="en-US" dirty="0"/>
          </a:p>
          <a:p>
            <a:pPr>
              <a:lnSpc>
                <a:spcPct val="160000"/>
              </a:lnSpc>
            </a:pPr>
            <a:r>
              <a:rPr lang="en-US" altLang="zh-CN" dirty="0"/>
              <a:t>3.</a:t>
            </a:r>
            <a:r>
              <a:rPr lang="zh-CN" altLang="en-US" dirty="0">
                <a:sym typeface="+mn-ea"/>
              </a:rPr>
              <a:t>报销疾病治疗费用。</a:t>
            </a:r>
            <a:r>
              <a:rPr lang="zh-CN" altLang="zh-CN" dirty="0">
                <a:sym typeface="+mn-ea"/>
              </a:rPr>
              <a:t>全额资助参加城乡居民基本医疗保险的个人缴费部分；救助供养对象符合规定的基本医疗费用</a:t>
            </a:r>
            <a:r>
              <a:rPr lang="zh-CN" altLang="en-US" dirty="0">
                <a:solidFill>
                  <a:schemeClr val="tx1"/>
                </a:solidFill>
                <a:effectLst>
                  <a:outerShdw blurRad="38100" dist="19050" dir="2700000" algn="tl" rotWithShape="0">
                    <a:schemeClr val="dk1">
                      <a:alpha val="40000"/>
                    </a:schemeClr>
                  </a:outerShdw>
                </a:effectLst>
              </a:rPr>
              <a:t>（非所有住院治疗费用），由基本医疗保险、大病保险、医疗救助三重保障制度在年度限额内全额报销。</a:t>
            </a:r>
            <a:endParaRPr lang="zh-CN" altLang="en-US" dirty="0">
              <a:solidFill>
                <a:schemeClr val="tx1"/>
              </a:solidFill>
              <a:effectLst>
                <a:outerShdw blurRad="38100" dist="19050" dir="2700000" algn="tl" rotWithShape="0">
                  <a:schemeClr val="dk1">
                    <a:alpha val="40000"/>
                  </a:scheme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8"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26921" y="1098604"/>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cxnSp>
        <p:nvCxnSpPr>
          <p:cNvPr id="6" name="PA-102225"/>
          <p:cNvCxnSpPr/>
          <p:nvPr>
            <p:custDataLst>
              <p:tags r:id="rId2"/>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Aitds4"/>
          <p:cNvSpPr txBox="1"/>
          <p:nvPr/>
        </p:nvSpPr>
        <p:spPr>
          <a:xfrm>
            <a:off x="792336" y="3061627"/>
            <a:ext cx="10682488" cy="1902059"/>
          </a:xfrm>
          <a:prstGeom prst="rect">
            <a:avLst/>
          </a:prstGeom>
          <a:noFill/>
        </p:spPr>
        <p:txBody>
          <a:bodyPr wrap="square" rtlCol="0">
            <a:spAutoFit/>
          </a:bodyPr>
          <a:lstStyle/>
          <a:p>
            <a:pPr algn="ctr">
              <a:lnSpc>
                <a:spcPct val="160000"/>
              </a:lnSpc>
              <a:spcBef>
                <a:spcPct val="0"/>
              </a:spcBef>
            </a:pPr>
            <a:r>
              <a:rPr lang="zh-CN" altLang="zh-CN" sz="2800" b="1" dirty="0" smtClean="0">
                <a:latin typeface="微软雅黑" panose="020B0503020204020204" pitchFamily="34" charset="-122"/>
              </a:rPr>
              <a:t>《</a:t>
            </a:r>
            <a:r>
              <a:rPr lang="zh-CN" altLang="en-US" sz="2800" b="1" dirty="0" smtClean="0">
                <a:latin typeface="微软雅黑" panose="020B0503020204020204" pitchFamily="34" charset="-122"/>
              </a:rPr>
              <a:t>省</a:t>
            </a:r>
            <a:r>
              <a:rPr lang="zh-CN" altLang="zh-CN" sz="2800" b="1" dirty="0" smtClean="0">
                <a:latin typeface="微软雅黑" panose="020B0503020204020204" pitchFamily="34" charset="-122"/>
              </a:rPr>
              <a:t>民政</a:t>
            </a:r>
            <a:r>
              <a:rPr lang="zh-CN" altLang="en-US" sz="2800" b="1" dirty="0" smtClean="0">
                <a:latin typeface="微软雅黑" panose="020B0503020204020204" pitchFamily="34" charset="-122"/>
              </a:rPr>
              <a:t>厅</a:t>
            </a:r>
            <a:r>
              <a:rPr lang="zh-CN" altLang="zh-CN" sz="2800" b="1" dirty="0" smtClean="0">
                <a:latin typeface="微软雅黑" panose="020B0503020204020204" pitchFamily="34" charset="-122"/>
              </a:rPr>
              <a:t>关于印发〈</a:t>
            </a:r>
            <a:r>
              <a:rPr lang="zh-CN" altLang="en-US" sz="2800" b="1" dirty="0" smtClean="0">
                <a:latin typeface="微软雅黑" panose="020B0503020204020204" pitchFamily="34" charset="-122"/>
              </a:rPr>
              <a:t>湖北省</a:t>
            </a:r>
            <a:r>
              <a:rPr lang="zh-CN" altLang="zh-CN" sz="2800" b="1" dirty="0" smtClean="0">
                <a:latin typeface="微软雅黑" panose="020B0503020204020204" pitchFamily="34" charset="-122"/>
              </a:rPr>
              <a:t>特困人员认定办法〉的通知》</a:t>
            </a:r>
            <a:endParaRPr lang="en-US" altLang="zh-CN" sz="2800" b="1" dirty="0" smtClean="0">
              <a:latin typeface="微软雅黑" panose="020B0503020204020204" pitchFamily="34" charset="-122"/>
            </a:endParaRPr>
          </a:p>
          <a:p>
            <a:pPr algn="ctr">
              <a:lnSpc>
                <a:spcPct val="160000"/>
              </a:lnSpc>
              <a:spcBef>
                <a:spcPct val="0"/>
              </a:spcBef>
            </a:pPr>
            <a:r>
              <a:rPr lang="zh-CN" altLang="zh-CN" sz="2800" b="1" dirty="0" smtClean="0">
                <a:latin typeface="微软雅黑" panose="020B0503020204020204" pitchFamily="34" charset="-122"/>
              </a:rPr>
              <a:t>（</a:t>
            </a:r>
            <a:r>
              <a:rPr lang="zh-CN" altLang="zh-CN" sz="2800" b="1" dirty="0">
                <a:latin typeface="微软雅黑" panose="020B0503020204020204" pitchFamily="34" charset="-122"/>
              </a:rPr>
              <a:t>民发〔202</a:t>
            </a:r>
            <a:r>
              <a:rPr lang="en-US" altLang="zh-CN" sz="2800" b="1" dirty="0">
                <a:latin typeface="微软雅黑" panose="020B0503020204020204" pitchFamily="34" charset="-122"/>
              </a:rPr>
              <a:t>4</a:t>
            </a:r>
            <a:r>
              <a:rPr lang="zh-CN" altLang="zh-CN" sz="2800" b="1" dirty="0">
                <a:latin typeface="微软雅黑" panose="020B0503020204020204" pitchFamily="34" charset="-122"/>
              </a:rPr>
              <a:t>〕</a:t>
            </a:r>
            <a:r>
              <a:rPr lang="en-US" altLang="zh-CN" sz="2800" b="1" dirty="0">
                <a:latin typeface="微软雅黑" panose="020B0503020204020204" pitchFamily="34" charset="-122"/>
              </a:rPr>
              <a:t>16</a:t>
            </a:r>
            <a:r>
              <a:rPr lang="zh-CN" altLang="zh-CN" sz="2800" b="1" dirty="0">
                <a:latin typeface="微软雅黑" panose="020B0503020204020204" pitchFamily="34" charset="-122"/>
              </a:rPr>
              <a:t>号）</a:t>
            </a:r>
            <a:endParaRPr lang="zh-CN" altLang="en-US" sz="2800" b="1" dirty="0">
              <a:latin typeface="微软雅黑" panose="020B0503020204020204" pitchFamily="34" charset="-122"/>
              <a:sym typeface="微软雅黑" panose="020B0503020204020204" pitchFamily="34" charset="-122"/>
            </a:endParaRPr>
          </a:p>
          <a:p>
            <a:pPr>
              <a:spcBef>
                <a:spcPct val="0"/>
              </a:spcBef>
            </a:pPr>
            <a:endParaRPr lang="zh-CN" altLang="en-US" sz="2800" dirty="0">
              <a:solidFill>
                <a:schemeClr val="tx1">
                  <a:lumMod val="85000"/>
                  <a:lumOff val="15000"/>
                </a:schemeClr>
              </a:solidFill>
              <a:latin typeface="Source Han Sans CN Regular" panose="020B0500000000000000" pitchFamily="34" charset="-128"/>
              <a:ea typeface="Source Han Sans CN Regular" panose="020B0500000000000000" pitchFamily="34" charset="-128"/>
              <a:cs typeface="+mn-ea"/>
              <a:sym typeface="+mn-lt"/>
            </a:endParaRPr>
          </a:p>
        </p:txBody>
      </p:sp>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904517" cy="400110"/>
          </a:xfrm>
          <a:prstGeom prst="rect">
            <a:avLst/>
          </a:prstGeom>
          <a:noFill/>
        </p:spPr>
        <p:txBody>
          <a:bodyPr wrap="square" rtlCol="0">
            <a:spAutoFit/>
          </a:bodyPr>
          <a:lstStyle/>
          <a:p>
            <a:pPr algn="dist"/>
            <a:r>
              <a:rPr lang="zh-CN" altLang="en-US" sz="2000" b="1" dirty="0" smtClean="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5" name="PA-102222"/>
          <p:cNvSpPr/>
          <p:nvPr>
            <p:custDataLst>
              <p:tags r:id="rId4"/>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（一）</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精准把握认定条件</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7" presetClass="entr" presetSubtype="10" fill="hold" nodeType="afterEffect">
                                  <p:stCondLst>
                                    <p:cond delay="0"/>
                                  </p:stCondLst>
                                  <p:childTnLst>
                                    <p:set>
                                      <p:cBhvr>
                                        <p:cTn id="11" dur="1000"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42"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12" presetClass="entr" presetSubtype="4" fill="hold" grpId="0" nodeType="afterEffect">
                                  <p:stCondLst>
                                    <p:cond delay="0"/>
                                  </p:stCondLst>
                                  <p:childTnLst>
                                    <p:set>
                                      <p:cBhvr>
                                        <p:cTn id="27" dur="1000" fill="hold">
                                          <p:stCondLst>
                                            <p:cond delay="0"/>
                                          </p:stCondLst>
                                        </p:cTn>
                                        <p:tgtEl>
                                          <p:spTgt spid="5"/>
                                        </p:tgtEl>
                                        <p:attrNameLst>
                                          <p:attrName>style.visibility</p:attrName>
                                        </p:attrNameLst>
                                      </p:cBhvr>
                                      <p:to>
                                        <p:strVal val="visible"/>
                                      </p:to>
                                    </p:set>
                                    <p:anim calcmode="lin" valueType="num">
                                      <p:cBhvr additive="base">
                                        <p:cTn id="28" dur="1000"/>
                                        <p:tgtEl>
                                          <p:spTgt spid="5"/>
                                        </p:tgtEl>
                                        <p:attrNameLst>
                                          <p:attrName>ppt_y</p:attrName>
                                        </p:attrNameLst>
                                      </p:cBhvr>
                                      <p:tavLst>
                                        <p:tav tm="0">
                                          <p:val>
                                            <p:strVal val="#ppt_y+#ppt_h*1.125000"/>
                                          </p:val>
                                        </p:tav>
                                        <p:tav tm="100000">
                                          <p:val>
                                            <p:strVal val="#ppt_y"/>
                                          </p:val>
                                        </p:tav>
                                      </p:tavLst>
                                    </p:anim>
                                    <p:animEffect transition="in" filter="wipe(up)">
                                      <p:cBhvr>
                                        <p:cTn id="2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8"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27036" y="109870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（三）</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贯彻落实供养政策</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823835"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55343" y="2415075"/>
            <a:ext cx="9590067" cy="3636010"/>
          </a:xfrm>
          <a:prstGeom prst="rect">
            <a:avLst/>
          </a:prstGeom>
          <a:noFill/>
        </p:spPr>
        <p:txBody>
          <a:bodyPr wrap="square" rtlCol="0">
            <a:spAutoFit/>
          </a:bodyPr>
          <a:lstStyle/>
          <a:p>
            <a:pPr algn="ctr">
              <a:lnSpc>
                <a:spcPct val="160000"/>
              </a:lnSpc>
            </a:pPr>
            <a:r>
              <a:rPr lang="zh-CN" altLang="en-US" dirty="0" smtClean="0">
                <a:solidFill>
                  <a:srgbClr val="FF0000"/>
                </a:solidFill>
              </a:rPr>
              <a:t>供养服务内容。</a:t>
            </a:r>
            <a:endParaRPr lang="en-US" altLang="zh-CN" dirty="0" smtClean="0">
              <a:solidFill>
                <a:srgbClr val="FF0000"/>
              </a:solidFill>
            </a:endParaRPr>
          </a:p>
          <a:p>
            <a:pPr>
              <a:lnSpc>
                <a:spcPct val="160000"/>
              </a:lnSpc>
            </a:pPr>
            <a:r>
              <a:rPr lang="en-US" altLang="zh-CN" dirty="0"/>
              <a:t>4.</a:t>
            </a:r>
            <a:r>
              <a:rPr lang="zh-CN" altLang="zh-CN" dirty="0"/>
              <a:t>办理丧葬事宜。集中供养的，由供养服务机构办理，户籍地村（居）民委员会或其亲属协助；分散供养的，由乡镇人民政府委托村（居）民委员会或者其亲属办理。</a:t>
            </a:r>
            <a:r>
              <a:rPr lang="zh-CN" altLang="en-US" dirty="0"/>
              <a:t>丧葬费用按照</a:t>
            </a:r>
            <a:r>
              <a:rPr lang="en-US" altLang="zh-CN" dirty="0"/>
              <a:t>7000</a:t>
            </a:r>
            <a:r>
              <a:rPr lang="zh-CN" altLang="en-US" dirty="0"/>
              <a:t>元</a:t>
            </a:r>
            <a:r>
              <a:rPr lang="en-US" altLang="zh-CN" dirty="0"/>
              <a:t>/</a:t>
            </a:r>
            <a:r>
              <a:rPr lang="zh-CN" altLang="en-US" dirty="0"/>
              <a:t>人的标准予以一次性补助，并免除基本殡葬服务费用。</a:t>
            </a:r>
            <a:endParaRPr lang="zh-CN" altLang="en-US" dirty="0"/>
          </a:p>
          <a:p>
            <a:pPr>
              <a:lnSpc>
                <a:spcPct val="160000"/>
              </a:lnSpc>
            </a:pPr>
            <a:r>
              <a:rPr lang="en-US" altLang="zh-CN" dirty="0"/>
              <a:t>5.</a:t>
            </a:r>
            <a:r>
              <a:rPr lang="zh-CN" altLang="en-US" dirty="0"/>
              <a:t>符合条件的给予专项救助。对符合条件的住房困难分散供养特困人员，通过配租公共租赁住房、发放住房租赁补贴、农村危房改造等方式优先给予住房救助；对在义务教育阶段就学的特困人员，给予教育救助；对在学前教育、高中教育（含中等职业教育）、普通高等教育阶段就学的特困人员，根据实际情况给予适当教育救助。</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8"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（三）</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贯彻落实供养政策</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87976"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55345" y="2414905"/>
            <a:ext cx="9589770" cy="3770630"/>
          </a:xfrm>
          <a:prstGeom prst="rect">
            <a:avLst/>
          </a:prstGeom>
          <a:noFill/>
        </p:spPr>
        <p:txBody>
          <a:bodyPr wrap="square" rtlCol="0">
            <a:noAutofit/>
          </a:bodyPr>
          <a:lstStyle/>
          <a:p>
            <a:pPr algn="ctr">
              <a:lnSpc>
                <a:spcPct val="160000"/>
              </a:lnSpc>
            </a:pPr>
            <a:r>
              <a:rPr lang="zh-CN" altLang="zh-CN" dirty="0">
                <a:solidFill>
                  <a:srgbClr val="FF0000"/>
                </a:solidFill>
              </a:rPr>
              <a:t>生活自理能力评估。</a:t>
            </a:r>
            <a:endParaRPr lang="zh-CN" altLang="zh-CN" dirty="0">
              <a:solidFill>
                <a:srgbClr val="FF0000"/>
              </a:solidFill>
            </a:endParaRPr>
          </a:p>
          <a:p>
            <a:pPr>
              <a:lnSpc>
                <a:spcPct val="160000"/>
              </a:lnSpc>
            </a:pPr>
            <a:r>
              <a:rPr lang="zh-CN" altLang="zh-CN" dirty="0"/>
              <a:t>特困人员生活自理能力，一般依据以下6项指标综合评估：1.自主吃饭；2.自主穿衣；3.自主上下床；4.自主如厕；5.室内自主行走；6.自主</a:t>
            </a:r>
            <a:r>
              <a:rPr lang="zh-CN" altLang="zh-CN" dirty="0"/>
              <a:t>洗澡。</a:t>
            </a:r>
            <a:endParaRPr lang="zh-CN" altLang="zh-CN" dirty="0"/>
          </a:p>
          <a:p>
            <a:pPr>
              <a:lnSpc>
                <a:spcPct val="160000"/>
              </a:lnSpc>
            </a:pPr>
            <a:r>
              <a:rPr lang="en-US" altLang="zh-CN" dirty="0"/>
              <a:t>6</a:t>
            </a:r>
            <a:r>
              <a:rPr lang="zh-CN" altLang="zh-CN" dirty="0"/>
              <a:t>项指标全部达到的，可以视为具备生活自理能力；有</a:t>
            </a:r>
            <a:r>
              <a:rPr lang="en-US" altLang="zh-CN" dirty="0"/>
              <a:t>3</a:t>
            </a:r>
            <a:r>
              <a:rPr lang="zh-CN" altLang="zh-CN" dirty="0"/>
              <a:t>项以下（含</a:t>
            </a:r>
            <a:r>
              <a:rPr lang="en-US" altLang="zh-CN" dirty="0"/>
              <a:t>3</a:t>
            </a:r>
            <a:r>
              <a:rPr lang="zh-CN" altLang="zh-CN" dirty="0"/>
              <a:t>项）指标不能达到的，可以视为部分丧失生活自理能力；有</a:t>
            </a:r>
            <a:r>
              <a:rPr lang="en-US" altLang="zh-CN" dirty="0"/>
              <a:t>4</a:t>
            </a:r>
            <a:r>
              <a:rPr lang="zh-CN" altLang="zh-CN" dirty="0"/>
              <a:t>项以上（含</a:t>
            </a:r>
            <a:r>
              <a:rPr lang="en-US" altLang="zh-CN" dirty="0"/>
              <a:t>4</a:t>
            </a:r>
            <a:r>
              <a:rPr lang="zh-CN" altLang="zh-CN" dirty="0"/>
              <a:t>项）指标不能达到的，可以视为完全丧失生活自理能力</a:t>
            </a:r>
            <a:r>
              <a:rPr lang="zh-CN" altLang="zh-CN" dirty="0" smtClean="0"/>
              <a:t>。</a:t>
            </a:r>
            <a:endParaRPr lang="en-US" altLang="zh-CN" dirty="0">
              <a:solidFill>
                <a:srgbClr val="FF0000"/>
              </a:solidFill>
            </a:endParaRPr>
          </a:p>
          <a:p>
            <a:pPr>
              <a:lnSpc>
                <a:spcPct val="160000"/>
              </a:lnSpc>
            </a:pPr>
            <a:endParaRPr lang="zh-CN" altLang="zh-CN" dirty="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（三）</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贯彻落实供养政策</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79011"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55345" y="2414905"/>
            <a:ext cx="9589770" cy="3693795"/>
          </a:xfrm>
          <a:prstGeom prst="rect">
            <a:avLst/>
          </a:prstGeom>
          <a:noFill/>
        </p:spPr>
        <p:txBody>
          <a:bodyPr wrap="square" rtlCol="0">
            <a:noAutofit/>
          </a:bodyPr>
          <a:lstStyle/>
          <a:p>
            <a:pPr algn="ctr"/>
            <a:r>
              <a:rPr lang="zh-CN" altLang="en-US" sz="2000" dirty="0" smtClean="0">
                <a:solidFill>
                  <a:srgbClr val="FF0000"/>
                </a:solidFill>
              </a:rPr>
              <a:t>供养形式。</a:t>
            </a:r>
            <a:endParaRPr lang="en-US" altLang="zh-CN" sz="2000" dirty="0" smtClean="0">
              <a:solidFill>
                <a:srgbClr val="FF0000"/>
              </a:solidFill>
            </a:endParaRPr>
          </a:p>
          <a:p>
            <a:pPr>
              <a:lnSpc>
                <a:spcPct val="160000"/>
              </a:lnSpc>
            </a:pPr>
            <a:r>
              <a:rPr lang="zh-CN" altLang="en-US" dirty="0" smtClean="0"/>
              <a:t>集中供养。自愿选择集中供养的特困人员，</a:t>
            </a:r>
            <a:r>
              <a:rPr lang="zh-CN" altLang="zh-CN" dirty="0">
                <a:sym typeface="+mn-ea"/>
              </a:rPr>
              <a:t>安排</a:t>
            </a:r>
            <a:r>
              <a:rPr lang="zh-CN" altLang="en-US" dirty="0" smtClean="0"/>
              <a:t>到公办供养服务机构，除因患有传染病、精神障碍等疾病不宜入住外，不得拒收。</a:t>
            </a:r>
            <a:r>
              <a:rPr lang="zh-CN" altLang="zh-CN" dirty="0"/>
              <a:t>对于</a:t>
            </a:r>
            <a:r>
              <a:rPr lang="zh-CN" altLang="zh-CN" dirty="0">
                <a:sym typeface="+mn-ea"/>
              </a:rPr>
              <a:t>生活不能自理（含半自理和全失能）</a:t>
            </a:r>
            <a:r>
              <a:rPr lang="zh-CN" altLang="en-US" dirty="0"/>
              <a:t>的</a:t>
            </a:r>
            <a:r>
              <a:rPr lang="zh-CN" altLang="zh-CN" dirty="0"/>
              <a:t>特困人员，引导其实行集中供养，</a:t>
            </a:r>
            <a:r>
              <a:rPr lang="zh-CN" altLang="en-US" dirty="0"/>
              <a:t>按照差异化服务原则，拨付照料护理费</a:t>
            </a:r>
            <a:r>
              <a:rPr lang="zh-CN" altLang="zh-CN" dirty="0"/>
              <a:t>。</a:t>
            </a:r>
            <a:endParaRPr lang="zh-CN" altLang="zh-CN" dirty="0"/>
          </a:p>
          <a:p>
            <a:pPr>
              <a:lnSpc>
                <a:spcPct val="160000"/>
              </a:lnSpc>
            </a:pPr>
            <a:endParaRPr lang="zh-CN" altLang="zh-CN" dirty="0" smtClean="0"/>
          </a:p>
          <a:p>
            <a:pPr>
              <a:lnSpc>
                <a:spcPct val="160000"/>
              </a:lnSpc>
            </a:pPr>
            <a:r>
              <a:rPr lang="zh-CN" altLang="en-US" dirty="0" smtClean="0"/>
              <a:t>分散供养。生活能自理特困人员，可选择分散供养，</a:t>
            </a:r>
            <a:r>
              <a:rPr lang="zh-CN" altLang="zh-CN" dirty="0" smtClean="0"/>
              <a:t>明确</a:t>
            </a:r>
            <a:r>
              <a:rPr lang="zh-CN" altLang="zh-CN" dirty="0"/>
              <a:t>服务人、签订照料协议、支付照料费用、压实服务人责任来</a:t>
            </a:r>
            <a:r>
              <a:rPr lang="zh-CN" altLang="en-US" dirty="0"/>
              <a:t>确保对象</a:t>
            </a:r>
            <a:r>
              <a:rPr lang="en-US" altLang="zh-CN" dirty="0"/>
              <a:t>“</a:t>
            </a:r>
            <a:r>
              <a:rPr lang="zh-CN" altLang="en-US" dirty="0"/>
              <a:t>平日有人照应、生病有人看护</a:t>
            </a:r>
            <a:r>
              <a:rPr lang="en-US" altLang="zh-CN" dirty="0"/>
              <a:t>”</a:t>
            </a:r>
            <a:r>
              <a:rPr lang="zh-CN" altLang="en-US" dirty="0"/>
              <a:t>，</a:t>
            </a:r>
            <a:r>
              <a:rPr lang="zh-CN" altLang="zh-CN" dirty="0"/>
              <a:t>不发生冲击社会心理道德底线事件</a:t>
            </a:r>
            <a:r>
              <a:rPr lang="zh-CN" altLang="zh-CN" dirty="0" smtClean="0"/>
              <a:t>。</a:t>
            </a:r>
            <a:endParaRPr lang="en-US" altLang="zh-CN" dirty="0" smtClean="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（三）</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贯彻落实供养政策</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61082"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92175" y="2780030"/>
            <a:ext cx="9589770" cy="3855720"/>
          </a:xfrm>
          <a:prstGeom prst="rect">
            <a:avLst/>
          </a:prstGeom>
          <a:noFill/>
        </p:spPr>
        <p:txBody>
          <a:bodyPr wrap="square" rtlCol="0">
            <a:noAutofit/>
          </a:bodyPr>
          <a:lstStyle/>
          <a:p>
            <a:pPr algn="ctr"/>
            <a:r>
              <a:rPr lang="zh-CN" altLang="en-US" sz="2000" dirty="0" smtClean="0">
                <a:solidFill>
                  <a:srgbClr val="FF0000"/>
                </a:solidFill>
              </a:rPr>
              <a:t>关于分散供养对象照料服务。</a:t>
            </a:r>
            <a:endParaRPr lang="en-US" altLang="zh-CN" sz="2000" dirty="0" smtClean="0">
              <a:solidFill>
                <a:srgbClr val="FF0000"/>
              </a:solidFill>
            </a:endParaRPr>
          </a:p>
          <a:p>
            <a:pPr>
              <a:lnSpc>
                <a:spcPct val="160000"/>
              </a:lnSpc>
            </a:pPr>
            <a:r>
              <a:rPr lang="zh-CN" altLang="en-US" sz="2000" dirty="0" smtClean="0"/>
              <a:t>一是签订委托照料协议，明确照料护理人，由照料护理人为分散供养特困人员提供日常照护服务</a:t>
            </a:r>
            <a:r>
              <a:rPr lang="zh-CN" altLang="en-US" sz="2000" dirty="0" smtClean="0"/>
              <a:t>。</a:t>
            </a:r>
            <a:endParaRPr lang="zh-CN" altLang="en-US" sz="2000" dirty="0" smtClean="0"/>
          </a:p>
          <a:p>
            <a:pPr>
              <a:lnSpc>
                <a:spcPct val="160000"/>
              </a:lnSpc>
            </a:pPr>
            <a:r>
              <a:rPr lang="zh-CN" altLang="en-US" sz="2000" dirty="0" smtClean="0"/>
              <a:t>二是细化照料护理内容，明确好具体的服务标准，重点协助其维护居所卫生、保持个人清洁、确保规律饮食以及用电、用火安全。</a:t>
            </a:r>
            <a:endParaRPr lang="zh-CN" altLang="en-US" sz="2000" dirty="0" smtClean="0"/>
          </a:p>
          <a:p>
            <a:pPr>
              <a:lnSpc>
                <a:spcPct val="160000"/>
              </a:lnSpc>
            </a:pPr>
            <a:r>
              <a:rPr lang="zh-CN" altLang="en-US" sz="2000" dirty="0" smtClean="0"/>
              <a:t>三是加强日常照护监督，定期组织对照料服务人开展评价考核，落实照料服务费。</a:t>
            </a:r>
            <a:endParaRPr lang="zh-CN" altLang="en-US" sz="2000" dirty="0" smtClean="0"/>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（一）</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精准把握认定条件</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70046"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91923" y="3068343"/>
            <a:ext cx="10127882" cy="1568450"/>
          </a:xfrm>
          <a:prstGeom prst="rect">
            <a:avLst/>
          </a:prstGeom>
          <a:noFill/>
        </p:spPr>
        <p:txBody>
          <a:bodyPr wrap="square" rtlCol="0">
            <a:spAutoFit/>
          </a:bodyPr>
          <a:lstStyle/>
          <a:p>
            <a:pPr>
              <a:lnSpc>
                <a:spcPct val="160000"/>
              </a:lnSpc>
            </a:pPr>
            <a:r>
              <a:rPr lang="zh-CN" altLang="zh-CN" sz="2000" b="1" dirty="0"/>
              <a:t>特困人员认定条件：</a:t>
            </a:r>
            <a:r>
              <a:rPr lang="zh-CN" altLang="zh-CN" sz="2000" dirty="0"/>
              <a:t>认定对象必须属于老年人、未成年人、残疾人中的至少一种；</a:t>
            </a:r>
            <a:r>
              <a:rPr lang="zh-CN" altLang="zh-CN" sz="2000" dirty="0">
                <a:solidFill>
                  <a:srgbClr val="FF0000"/>
                </a:solidFill>
              </a:rPr>
              <a:t>同时满足</a:t>
            </a:r>
            <a:r>
              <a:rPr lang="zh-CN" altLang="zh-CN" sz="2000" dirty="0"/>
              <a:t>无劳动能力、无生活来源、无法定义务人或法定义务人无履行义务能力三个条件。</a:t>
            </a:r>
            <a:endParaRPr lang="zh-CN" altLang="zh-CN" sz="2000" dirty="0"/>
          </a:p>
          <a:p>
            <a:pPr>
              <a:lnSpc>
                <a:spcPct val="160000"/>
              </a:lnSpc>
            </a:pPr>
            <a:endParaRPr lang="zh-CN" altLang="en-US" sz="2000" dirty="0">
              <a:solidFill>
                <a:schemeClr val="tx1">
                  <a:lumMod val="85000"/>
                  <a:lumOff val="15000"/>
                </a:schemeClr>
              </a:solidFill>
              <a:latin typeface="Source Han Sans CN Regular" panose="020B0500000000000000" pitchFamily="34" charset="-128"/>
              <a:ea typeface="Source Han Sans CN Regular" panose="020B0500000000000000" pitchFamily="34" charset="-128"/>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（一）</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精准把握认定条件</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805905"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792202" y="2340982"/>
            <a:ext cx="10127882" cy="3046095"/>
          </a:xfrm>
          <a:prstGeom prst="rect">
            <a:avLst/>
          </a:prstGeom>
          <a:noFill/>
        </p:spPr>
        <p:txBody>
          <a:bodyPr wrap="square" rtlCol="0">
            <a:spAutoFit/>
          </a:bodyPr>
          <a:lstStyle/>
          <a:p>
            <a:pPr algn="ctr">
              <a:lnSpc>
                <a:spcPct val="160000"/>
              </a:lnSpc>
            </a:pPr>
            <a:r>
              <a:rPr lang="zh-CN" altLang="zh-CN" sz="2000" dirty="0" smtClean="0">
                <a:solidFill>
                  <a:srgbClr val="FF0000"/>
                </a:solidFill>
              </a:rPr>
              <a:t>如何</a:t>
            </a:r>
            <a:r>
              <a:rPr lang="zh-CN" altLang="zh-CN" sz="2000" dirty="0">
                <a:solidFill>
                  <a:srgbClr val="FF0000"/>
                </a:solidFill>
              </a:rPr>
              <a:t>判定申请人无劳动能力</a:t>
            </a:r>
            <a:r>
              <a:rPr lang="zh-CN" altLang="zh-CN" sz="2000" dirty="0" smtClean="0">
                <a:solidFill>
                  <a:srgbClr val="FF0000"/>
                </a:solidFill>
              </a:rPr>
              <a:t>？</a:t>
            </a:r>
            <a:endParaRPr lang="en-US" altLang="zh-CN" sz="2000" dirty="0" smtClean="0">
              <a:solidFill>
                <a:srgbClr val="FF0000"/>
              </a:solidFill>
            </a:endParaRPr>
          </a:p>
          <a:p>
            <a:pPr>
              <a:lnSpc>
                <a:spcPct val="160000"/>
              </a:lnSpc>
            </a:pPr>
            <a:r>
              <a:rPr lang="zh-CN" altLang="zh-CN" sz="2000" dirty="0"/>
              <a:t>符合以下</a:t>
            </a:r>
            <a:r>
              <a:rPr lang="zh-CN" altLang="zh-CN" sz="2000" dirty="0">
                <a:sym typeface="+mn-ea"/>
              </a:rPr>
              <a:t>几类情形</a:t>
            </a:r>
            <a:r>
              <a:rPr lang="zh-CN" altLang="zh-CN" sz="2000" dirty="0"/>
              <a:t>之一的，可以认定为无劳动能力；均不符合的，不能认定为无劳动能力</a:t>
            </a:r>
            <a:r>
              <a:rPr lang="zh-CN" altLang="zh-CN" sz="2000" dirty="0" smtClean="0"/>
              <a:t>。</a:t>
            </a:r>
            <a:endParaRPr lang="en-US" altLang="zh-CN" sz="2000" dirty="0" smtClean="0"/>
          </a:p>
          <a:p>
            <a:pPr>
              <a:lnSpc>
                <a:spcPct val="160000"/>
              </a:lnSpc>
            </a:pPr>
            <a:r>
              <a:rPr lang="en-US" altLang="zh-CN" sz="2000" dirty="0" smtClean="0"/>
              <a:t>1.60</a:t>
            </a:r>
            <a:r>
              <a:rPr lang="zh-CN" altLang="zh-CN" sz="2000" dirty="0"/>
              <a:t>周岁以上的</a:t>
            </a:r>
            <a:r>
              <a:rPr lang="zh-CN" altLang="zh-CN" sz="2000" dirty="0" smtClean="0"/>
              <a:t>老年人。</a:t>
            </a:r>
            <a:endParaRPr lang="zh-CN" altLang="zh-CN" sz="2000" dirty="0"/>
          </a:p>
          <a:p>
            <a:pPr>
              <a:lnSpc>
                <a:spcPct val="160000"/>
              </a:lnSpc>
            </a:pPr>
            <a:r>
              <a:rPr lang="en-US" altLang="zh-CN" sz="2000" dirty="0"/>
              <a:t>2.</a:t>
            </a:r>
            <a:r>
              <a:rPr lang="zh-CN" altLang="zh-CN" sz="2000" dirty="0"/>
              <a:t>未满</a:t>
            </a:r>
            <a:r>
              <a:rPr lang="en-US" altLang="zh-CN" sz="2000" dirty="0"/>
              <a:t>16</a:t>
            </a:r>
            <a:r>
              <a:rPr lang="zh-CN" altLang="zh-CN" sz="2000" dirty="0"/>
              <a:t>周岁的</a:t>
            </a:r>
            <a:r>
              <a:rPr lang="zh-CN" altLang="zh-CN" sz="2000" dirty="0" smtClean="0"/>
              <a:t>未成年人。</a:t>
            </a:r>
            <a:endParaRPr lang="zh-CN" altLang="zh-CN" sz="2000" dirty="0"/>
          </a:p>
          <a:p>
            <a:pPr>
              <a:lnSpc>
                <a:spcPct val="160000"/>
              </a:lnSpc>
            </a:pPr>
            <a:r>
              <a:rPr lang="en-US" altLang="zh-CN" sz="2000" dirty="0"/>
              <a:t>3.</a:t>
            </a:r>
            <a:r>
              <a:rPr lang="zh-CN" altLang="zh-CN" sz="2000" dirty="0"/>
              <a:t>残疾等级为一、二、三级的智力、精神残疾人，残疾等级为一、二级的肢体残疾人，残疾等级为一级的视力残疾人</a:t>
            </a:r>
            <a:r>
              <a:rPr lang="zh-CN" altLang="zh-CN" sz="2000" dirty="0" smtClean="0"/>
              <a:t>。</a:t>
            </a:r>
            <a:endParaRPr lang="zh-CN" altLang="en-US" sz="2000" dirty="0">
              <a:solidFill>
                <a:schemeClr val="tx1">
                  <a:lumMod val="85000"/>
                  <a:lumOff val="15000"/>
                </a:schemeClr>
              </a:solidFill>
              <a:latin typeface="Source Han Sans CN Regular" panose="020B0500000000000000" pitchFamily="34" charset="-128"/>
              <a:ea typeface="Source Han Sans CN Regular" panose="020B0500000000000000" pitchFamily="34" charset="-128"/>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（一）</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精准把握认定条件</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87976"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59421" y="2340982"/>
            <a:ext cx="10127882" cy="3538220"/>
          </a:xfrm>
          <a:prstGeom prst="rect">
            <a:avLst/>
          </a:prstGeom>
          <a:noFill/>
        </p:spPr>
        <p:txBody>
          <a:bodyPr wrap="square" rtlCol="0">
            <a:spAutoFit/>
          </a:bodyPr>
          <a:lstStyle/>
          <a:p>
            <a:pPr algn="ctr">
              <a:lnSpc>
                <a:spcPct val="160000"/>
              </a:lnSpc>
            </a:pPr>
            <a:r>
              <a:rPr lang="zh-CN" altLang="zh-CN" sz="2000" dirty="0">
                <a:solidFill>
                  <a:srgbClr val="FF0000"/>
                </a:solidFill>
              </a:rPr>
              <a:t>如何判定申请人无生活来源</a:t>
            </a:r>
            <a:r>
              <a:rPr lang="zh-CN" altLang="zh-CN" sz="2000" dirty="0" smtClean="0">
                <a:solidFill>
                  <a:srgbClr val="FF0000"/>
                </a:solidFill>
              </a:rPr>
              <a:t>？</a:t>
            </a:r>
            <a:endParaRPr lang="en-US" altLang="zh-CN" sz="2000" dirty="0" smtClean="0">
              <a:solidFill>
                <a:srgbClr val="FF0000"/>
              </a:solidFill>
            </a:endParaRPr>
          </a:p>
          <a:p>
            <a:pPr>
              <a:lnSpc>
                <a:spcPct val="160000"/>
              </a:lnSpc>
            </a:pPr>
            <a:r>
              <a:rPr lang="zh-CN" altLang="zh-CN" sz="2000" dirty="0" smtClean="0"/>
              <a:t>收入</a:t>
            </a:r>
            <a:r>
              <a:rPr lang="zh-CN" altLang="zh-CN" sz="2000" dirty="0"/>
              <a:t>低于当地最低生活保障标准，且财产符合当地特困人员财产状况规定的，应当认定为无生活来源</a:t>
            </a:r>
            <a:r>
              <a:rPr lang="zh-CN" altLang="zh-CN" sz="2000" dirty="0" smtClean="0"/>
              <a:t>。</a:t>
            </a:r>
            <a:r>
              <a:rPr lang="zh-CN" altLang="zh-CN" sz="2000" dirty="0" smtClean="0">
                <a:solidFill>
                  <a:srgbClr val="FF0000"/>
                </a:solidFill>
              </a:rPr>
              <a:t>包括</a:t>
            </a:r>
            <a:r>
              <a:rPr lang="zh-CN" altLang="zh-CN" sz="2000" dirty="0">
                <a:solidFill>
                  <a:srgbClr val="FF0000"/>
                </a:solidFill>
              </a:rPr>
              <a:t>一个收入标准和一个财产标准。</a:t>
            </a:r>
            <a:endParaRPr lang="zh-CN" altLang="zh-CN" sz="2000" dirty="0">
              <a:solidFill>
                <a:srgbClr val="FF0000"/>
              </a:solidFill>
            </a:endParaRPr>
          </a:p>
          <a:p>
            <a:pPr>
              <a:lnSpc>
                <a:spcPct val="160000"/>
              </a:lnSpc>
            </a:pPr>
            <a:r>
              <a:rPr lang="zh-CN" altLang="zh-CN" sz="2000" dirty="0"/>
              <a:t>收入包括工资性收入、经营净收入、财产净收入、转移净收入等各类收入。除</a:t>
            </a:r>
            <a:r>
              <a:rPr lang="zh-CN" altLang="zh-CN" sz="2000" dirty="0">
                <a:solidFill>
                  <a:srgbClr val="FF0000"/>
                </a:solidFill>
              </a:rPr>
              <a:t>中央确定的城乡居民基本养老保险基础养老金、基本医疗保险等社会保险和优待抚恤金、高龄津贴</a:t>
            </a:r>
            <a:r>
              <a:rPr lang="zh-CN" altLang="zh-CN" sz="2000" dirty="0"/>
              <a:t>不计入总收入外，</a:t>
            </a:r>
            <a:r>
              <a:rPr lang="zh-CN" altLang="zh-CN" sz="2000" dirty="0">
                <a:solidFill>
                  <a:srgbClr val="FF0000"/>
                </a:solidFill>
              </a:rPr>
              <a:t>其他所有收入均应计算在内，且不作支出扣减</a:t>
            </a:r>
            <a:r>
              <a:rPr lang="zh-CN" altLang="en-US" sz="2000" dirty="0" smtClean="0"/>
              <a:t>（有别于低保对象认定）</a:t>
            </a:r>
            <a:r>
              <a:rPr lang="zh-CN" altLang="zh-CN" sz="2000" dirty="0" smtClean="0"/>
              <a:t>。</a:t>
            </a:r>
            <a:r>
              <a:rPr lang="zh-CN" altLang="zh-CN" sz="2000" dirty="0" smtClean="0">
                <a:solidFill>
                  <a:schemeClr val="tx1"/>
                </a:solidFill>
              </a:rPr>
              <a:t>失</a:t>
            </a:r>
            <a:r>
              <a:rPr lang="zh-CN" altLang="zh-CN" sz="2000" dirty="0">
                <a:solidFill>
                  <a:schemeClr val="tx1"/>
                </a:solidFill>
              </a:rPr>
              <a:t>独家庭特别扶助金、失地农民保险金、别人替他买的养老保险金等在内的均应计入收入。</a:t>
            </a:r>
            <a:endParaRPr lang="zh-CN" altLang="zh-CN" sz="2000" dirty="0">
              <a:solidFill>
                <a:schemeClr val="tx1"/>
              </a:solidFill>
              <a:latin typeface="Source Han Sans CN Regular" panose="020B0500000000000000" pitchFamily="34" charset="-128"/>
              <a:ea typeface="Source Han Sans CN Regular" panose="020B0500000000000000" pitchFamily="34" charset="-128"/>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421" y="1125379"/>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1922" y="1368175"/>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（一）</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精准把握认定条件</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91922" y="2340982"/>
            <a:ext cx="1012788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52117"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59421" y="2340982"/>
            <a:ext cx="9993445" cy="3969385"/>
          </a:xfrm>
          <a:prstGeom prst="rect">
            <a:avLst/>
          </a:prstGeom>
          <a:noFill/>
        </p:spPr>
        <p:txBody>
          <a:bodyPr wrap="square" rtlCol="0">
            <a:spAutoFit/>
          </a:bodyPr>
          <a:lstStyle/>
          <a:p>
            <a:pPr algn="ctr">
              <a:lnSpc>
                <a:spcPct val="140000"/>
              </a:lnSpc>
              <a:defRPr/>
            </a:pPr>
            <a:r>
              <a:rPr lang="zh-CN" altLang="zh-CN" sz="2000" dirty="0">
                <a:solidFill>
                  <a:srgbClr val="FF0000"/>
                </a:solidFill>
              </a:rPr>
              <a:t>财产标准。</a:t>
            </a:r>
            <a:endParaRPr lang="en-US" altLang="zh-CN" sz="2000" dirty="0">
              <a:solidFill>
                <a:srgbClr val="FF0000"/>
              </a:solidFill>
            </a:endParaRPr>
          </a:p>
          <a:p>
            <a:pPr indent="0">
              <a:lnSpc>
                <a:spcPct val="140000"/>
              </a:lnSpc>
              <a:buFont typeface="Wingdings 2" panose="05020102010507070707" pitchFamily="18" charset="2"/>
              <a:buNone/>
              <a:defRPr/>
            </a:pPr>
            <a:r>
              <a:rPr lang="zh-CN" altLang="zh-CN" sz="2000" kern="100" dirty="0">
                <a:latin typeface="+mn-ea"/>
              </a:rPr>
              <a:t>（一）金融资产不超过当地年城市特困人员基本生活标准</a:t>
            </a:r>
            <a:r>
              <a:rPr lang="en-US" altLang="zh-CN" sz="2000" kern="100" dirty="0">
                <a:latin typeface="+mn-ea"/>
              </a:rPr>
              <a:t>4</a:t>
            </a:r>
            <a:r>
              <a:rPr lang="zh-CN" altLang="zh-CN" sz="2000" kern="100" dirty="0">
                <a:latin typeface="+mn-ea"/>
              </a:rPr>
              <a:t>倍；</a:t>
            </a:r>
            <a:endParaRPr lang="zh-CN" altLang="zh-CN" sz="2000" kern="100" dirty="0">
              <a:latin typeface="+mn-ea"/>
            </a:endParaRPr>
          </a:p>
          <a:p>
            <a:pPr indent="0">
              <a:lnSpc>
                <a:spcPct val="140000"/>
              </a:lnSpc>
              <a:buFont typeface="Wingdings 2" panose="05020102010507070707" pitchFamily="18" charset="2"/>
              <a:buNone/>
              <a:defRPr/>
            </a:pPr>
            <a:r>
              <a:rPr lang="zh-CN" altLang="zh-CN" sz="2000" kern="100" dirty="0">
                <a:latin typeface="+mn-ea"/>
              </a:rPr>
              <a:t>（二）名下</a:t>
            </a:r>
            <a:r>
              <a:rPr lang="zh-CN" altLang="zh-CN" sz="2000" kern="100" dirty="0">
                <a:solidFill>
                  <a:srgbClr val="FF0000"/>
                </a:solidFill>
                <a:latin typeface="+mn-ea"/>
              </a:rPr>
              <a:t>无机动车辆</a:t>
            </a:r>
            <a:r>
              <a:rPr lang="zh-CN" altLang="zh-CN" sz="2000" kern="100" dirty="0">
                <a:latin typeface="+mn-ea"/>
              </a:rPr>
              <a:t>（残疾人机动轮椅车除外）、船舶、</a:t>
            </a:r>
            <a:r>
              <a:rPr lang="zh-CN" altLang="zh-CN" sz="2000" kern="100" dirty="0">
                <a:solidFill>
                  <a:srgbClr val="FF0000"/>
                </a:solidFill>
                <a:latin typeface="+mn-ea"/>
              </a:rPr>
              <a:t>大型农机具</a:t>
            </a:r>
            <a:r>
              <a:rPr lang="zh-CN" altLang="zh-CN" sz="2000" kern="100" dirty="0">
                <a:latin typeface="+mn-ea"/>
              </a:rPr>
              <a:t>；</a:t>
            </a:r>
            <a:endParaRPr lang="zh-CN" altLang="zh-CN" sz="2000" kern="100" dirty="0">
              <a:latin typeface="+mn-ea"/>
            </a:endParaRPr>
          </a:p>
          <a:p>
            <a:pPr indent="0">
              <a:lnSpc>
                <a:spcPct val="140000"/>
              </a:lnSpc>
              <a:buFont typeface="Wingdings 2" panose="05020102010507070707" pitchFamily="18" charset="2"/>
              <a:buNone/>
              <a:defRPr/>
            </a:pPr>
            <a:r>
              <a:rPr lang="zh-CN" altLang="zh-CN" sz="2000" kern="100" dirty="0">
                <a:latin typeface="+mn-ea"/>
              </a:rPr>
              <a:t>（三）除</a:t>
            </a:r>
            <a:r>
              <a:rPr lang="en-US" altLang="zh-CN" sz="2000" kern="100" dirty="0">
                <a:latin typeface="+mn-ea"/>
              </a:rPr>
              <a:t>C</a:t>
            </a:r>
            <a:r>
              <a:rPr lang="zh-CN" altLang="zh-CN" sz="2000" kern="100" dirty="0">
                <a:latin typeface="+mn-ea"/>
              </a:rPr>
              <a:t>、</a:t>
            </a:r>
            <a:r>
              <a:rPr lang="en-US" altLang="zh-CN" sz="2000" kern="100" dirty="0">
                <a:latin typeface="+mn-ea"/>
              </a:rPr>
              <a:t>D</a:t>
            </a:r>
            <a:r>
              <a:rPr lang="zh-CN" altLang="zh-CN" sz="2000" kern="100" dirty="0">
                <a:latin typeface="+mn-ea"/>
              </a:rPr>
              <a:t>级的危房外，</a:t>
            </a:r>
            <a:r>
              <a:rPr lang="zh-CN" altLang="zh-CN" sz="2000" kern="100" dirty="0">
                <a:solidFill>
                  <a:srgbClr val="FF0000"/>
                </a:solidFill>
                <a:latin typeface="+mn-ea"/>
              </a:rPr>
              <a:t>无房或仅拥有一套住房</a:t>
            </a:r>
            <a:r>
              <a:rPr lang="zh-CN" altLang="zh-CN" sz="2000" kern="100" dirty="0">
                <a:latin typeface="+mn-ea"/>
              </a:rPr>
              <a:t>（包括但不限于产权住房、宅基地</a:t>
            </a:r>
            <a:endParaRPr lang="en-US" altLang="zh-CN" sz="2000" kern="100" dirty="0">
              <a:latin typeface="+mn-ea"/>
            </a:endParaRPr>
          </a:p>
          <a:p>
            <a:pPr indent="0">
              <a:lnSpc>
                <a:spcPct val="140000"/>
              </a:lnSpc>
              <a:buFont typeface="Wingdings 2" panose="05020102010507070707" pitchFamily="18" charset="2"/>
              <a:buNone/>
              <a:defRPr/>
            </a:pPr>
            <a:r>
              <a:rPr lang="en-US" altLang="zh-CN" sz="2000" kern="100" dirty="0">
                <a:latin typeface="+mn-ea"/>
              </a:rPr>
              <a:t>          </a:t>
            </a:r>
            <a:r>
              <a:rPr lang="zh-CN" altLang="zh-CN" sz="2000" kern="100" dirty="0">
                <a:latin typeface="+mn-ea"/>
              </a:rPr>
              <a:t>住房）； </a:t>
            </a:r>
            <a:endParaRPr lang="zh-CN" altLang="zh-CN" sz="2000" kern="100" dirty="0">
              <a:latin typeface="+mn-ea"/>
            </a:endParaRPr>
          </a:p>
          <a:p>
            <a:pPr indent="0">
              <a:lnSpc>
                <a:spcPct val="140000"/>
              </a:lnSpc>
              <a:buFont typeface="Wingdings 2" panose="05020102010507070707" pitchFamily="18" charset="2"/>
              <a:buNone/>
              <a:defRPr/>
            </a:pPr>
            <a:r>
              <a:rPr lang="zh-CN" altLang="zh-CN" sz="2000" kern="100" dirty="0">
                <a:latin typeface="+mn-ea"/>
              </a:rPr>
              <a:t>（四）未开办或投资企业，没有从事个体工商或</a:t>
            </a:r>
            <a:r>
              <a:rPr lang="zh-CN" altLang="zh-CN" sz="2000" kern="100" dirty="0">
                <a:solidFill>
                  <a:srgbClr val="FF0000"/>
                </a:solidFill>
                <a:latin typeface="+mn-ea"/>
              </a:rPr>
              <a:t>规模性</a:t>
            </a:r>
            <a:r>
              <a:rPr lang="zh-CN" altLang="zh-CN" sz="2000" kern="100" dirty="0">
                <a:latin typeface="+mn-ea"/>
              </a:rPr>
              <a:t>种养殖等经营性活动；</a:t>
            </a:r>
            <a:endParaRPr lang="zh-CN" altLang="zh-CN" sz="2000" kern="100" dirty="0">
              <a:latin typeface="+mn-ea"/>
            </a:endParaRPr>
          </a:p>
          <a:p>
            <a:pPr indent="0">
              <a:lnSpc>
                <a:spcPct val="140000"/>
              </a:lnSpc>
              <a:buFont typeface="Wingdings 2" panose="05020102010507070707" pitchFamily="18" charset="2"/>
              <a:buNone/>
              <a:defRPr/>
            </a:pPr>
            <a:r>
              <a:rPr lang="zh-CN" altLang="zh-CN" sz="2000" kern="100" dirty="0">
                <a:latin typeface="+mn-ea"/>
              </a:rPr>
              <a:t>（五）</a:t>
            </a:r>
            <a:r>
              <a:rPr lang="zh-CN" altLang="zh-CN" sz="2000" kern="100" dirty="0">
                <a:solidFill>
                  <a:srgbClr val="FF0000"/>
                </a:solidFill>
                <a:latin typeface="+mn-ea"/>
              </a:rPr>
              <a:t>无租有集体或他人土地、山林等生产资料；</a:t>
            </a:r>
            <a:endParaRPr lang="zh-CN" altLang="zh-CN" sz="2000" kern="100" dirty="0">
              <a:solidFill>
                <a:srgbClr val="FF0000"/>
              </a:solidFill>
              <a:latin typeface="+mn-ea"/>
            </a:endParaRPr>
          </a:p>
          <a:p>
            <a:pPr indent="0">
              <a:lnSpc>
                <a:spcPct val="140000"/>
              </a:lnSpc>
              <a:buFont typeface="Wingdings 2" panose="05020102010507070707" pitchFamily="18" charset="2"/>
              <a:buNone/>
              <a:defRPr/>
            </a:pPr>
            <a:r>
              <a:rPr lang="zh-CN" altLang="zh-CN" sz="2000" kern="100" dirty="0">
                <a:latin typeface="+mn-ea"/>
              </a:rPr>
              <a:t>（六）</a:t>
            </a:r>
            <a:r>
              <a:rPr lang="zh-CN" altLang="zh-CN" sz="2000" kern="100" dirty="0">
                <a:solidFill>
                  <a:srgbClr val="FF0000"/>
                </a:solidFill>
                <a:latin typeface="+mn-ea"/>
              </a:rPr>
              <a:t>不存在放弃应得赡养费、抚养费、扶养费等经济利益行为；</a:t>
            </a:r>
            <a:endParaRPr lang="zh-CN" altLang="zh-CN" sz="2000" kern="100" dirty="0">
              <a:solidFill>
                <a:srgbClr val="FF0000"/>
              </a:solidFill>
              <a:latin typeface="+mn-ea"/>
            </a:endParaRPr>
          </a:p>
          <a:p>
            <a:pPr indent="0">
              <a:lnSpc>
                <a:spcPct val="140000"/>
              </a:lnSpc>
              <a:buFont typeface="Wingdings 2" panose="05020102010507070707" pitchFamily="18" charset="2"/>
              <a:buNone/>
              <a:defRPr/>
            </a:pPr>
            <a:endParaRPr lang="zh-CN" altLang="zh-CN" sz="2000" kern="100" dirty="0">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8"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92175" y="874395"/>
            <a:ext cx="9993630" cy="4787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956807" y="954066"/>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（一）</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精准把握认定条件</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flipV="1">
            <a:off x="891287" y="1432037"/>
            <a:ext cx="9993445" cy="1015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832799"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777875" y="1522095"/>
            <a:ext cx="9993630" cy="5260340"/>
          </a:xfrm>
          <a:prstGeom prst="rect">
            <a:avLst/>
          </a:prstGeom>
          <a:noFill/>
        </p:spPr>
        <p:txBody>
          <a:bodyPr wrap="square" rtlCol="0">
            <a:noAutofit/>
          </a:bodyPr>
          <a:lstStyle/>
          <a:p>
            <a:pPr algn="ctr">
              <a:lnSpc>
                <a:spcPct val="140000"/>
              </a:lnSpc>
            </a:pPr>
            <a:r>
              <a:rPr lang="zh-CN" altLang="zh-CN" dirty="0">
                <a:solidFill>
                  <a:srgbClr val="FF0000"/>
                </a:solidFill>
              </a:rPr>
              <a:t>法定义务人的认定</a:t>
            </a:r>
            <a:r>
              <a:rPr lang="zh-CN" altLang="zh-CN" dirty="0" smtClean="0">
                <a:solidFill>
                  <a:srgbClr val="FF0000"/>
                </a:solidFill>
              </a:rPr>
              <a:t>。</a:t>
            </a:r>
            <a:endParaRPr lang="zh-CN" altLang="zh-CN" dirty="0" smtClean="0">
              <a:solidFill>
                <a:srgbClr val="FF0000"/>
              </a:solidFill>
            </a:endParaRPr>
          </a:p>
          <a:p>
            <a:pPr algn="l">
              <a:lnSpc>
                <a:spcPct val="140000"/>
              </a:lnSpc>
            </a:pPr>
            <a:r>
              <a:rPr lang="zh-CN" altLang="en-US" dirty="0" smtClean="0">
                <a:solidFill>
                  <a:srgbClr val="FF0000"/>
                </a:solidFill>
              </a:rPr>
              <a:t>《中华人民共和国民法典》相关规定：</a:t>
            </a:r>
            <a:endParaRPr lang="zh-CN" altLang="en-US" dirty="0" smtClean="0">
              <a:solidFill>
                <a:srgbClr val="FF0000"/>
              </a:solidFill>
            </a:endParaRPr>
          </a:p>
          <a:p>
            <a:pPr>
              <a:lnSpc>
                <a:spcPct val="140000"/>
              </a:lnSpc>
            </a:pPr>
            <a:r>
              <a:rPr lang="zh-CN" altLang="zh-CN" dirty="0" smtClean="0"/>
              <a:t>第</a:t>
            </a:r>
            <a:r>
              <a:rPr lang="en-US" altLang="zh-CN" dirty="0" smtClean="0"/>
              <a:t>1067</a:t>
            </a:r>
            <a:r>
              <a:rPr lang="zh-CN" altLang="zh-CN" dirty="0"/>
              <a:t>条</a:t>
            </a:r>
            <a:r>
              <a:rPr lang="zh-CN" altLang="zh-CN" dirty="0">
                <a:solidFill>
                  <a:srgbClr val="FF0000"/>
                </a:solidFill>
              </a:rPr>
              <a:t>（父母子女）</a:t>
            </a:r>
            <a:r>
              <a:rPr lang="zh-CN" altLang="zh-CN" dirty="0"/>
              <a:t>：父母不履行抚养义务的，未成年子女或者不能独立生活的成年子女，有要求父母给付抚养费的权利</a:t>
            </a:r>
            <a:r>
              <a:rPr lang="zh-CN" altLang="zh-CN" dirty="0" smtClean="0"/>
              <a:t>。成年</a:t>
            </a:r>
            <a:r>
              <a:rPr lang="zh-CN" altLang="zh-CN" dirty="0"/>
              <a:t>子女不履行赡养义务的，缺乏劳动能力或者生活困难的父母，有要求成年子女给付赡养费的权利。</a:t>
            </a:r>
            <a:endParaRPr lang="zh-CN" altLang="zh-CN" dirty="0"/>
          </a:p>
          <a:p>
            <a:pPr>
              <a:lnSpc>
                <a:spcPct val="140000"/>
              </a:lnSpc>
            </a:pPr>
            <a:r>
              <a:rPr lang="zh-CN" altLang="zh-CN" dirty="0"/>
              <a:t>第</a:t>
            </a:r>
            <a:r>
              <a:rPr lang="en-US" altLang="zh-CN" dirty="0"/>
              <a:t>1074</a:t>
            </a:r>
            <a:r>
              <a:rPr lang="zh-CN" altLang="zh-CN" dirty="0"/>
              <a:t>条</a:t>
            </a:r>
            <a:r>
              <a:rPr lang="zh-CN" altLang="zh-CN" dirty="0">
                <a:solidFill>
                  <a:srgbClr val="FF0000"/>
                </a:solidFill>
              </a:rPr>
              <a:t>（祖父母、孙子女，外祖父母、外孙子女）</a:t>
            </a:r>
            <a:r>
              <a:rPr lang="zh-CN" altLang="zh-CN" dirty="0"/>
              <a:t>：</a:t>
            </a:r>
            <a:r>
              <a:rPr lang="zh-CN" altLang="zh-CN" dirty="0">
                <a:solidFill>
                  <a:schemeClr val="tx1"/>
                </a:solidFill>
              </a:rPr>
              <a:t>有负担能力的祖</a:t>
            </a:r>
            <a:r>
              <a:rPr lang="zh-CN" altLang="zh-CN" dirty="0"/>
              <a:t>父母、外祖父母，对于父母已经死亡或者父母无力抚养的未成年孙子女、外孙子女，有抚养的义务</a:t>
            </a:r>
            <a:r>
              <a:rPr lang="zh-CN" altLang="zh-CN" dirty="0" smtClean="0"/>
              <a:t>。有</a:t>
            </a:r>
            <a:r>
              <a:rPr lang="zh-CN" altLang="zh-CN" dirty="0"/>
              <a:t>负担能力的孙子女、外孙子女，对于子女已经死亡或者子女无力赡养的祖父母、外祖父母，有赡养的义务。</a:t>
            </a:r>
            <a:endParaRPr lang="zh-CN" altLang="zh-CN" dirty="0"/>
          </a:p>
          <a:p>
            <a:pPr>
              <a:lnSpc>
                <a:spcPct val="140000"/>
              </a:lnSpc>
            </a:pPr>
            <a:r>
              <a:rPr lang="zh-CN" altLang="zh-CN" dirty="0"/>
              <a:t>第</a:t>
            </a:r>
            <a:r>
              <a:rPr lang="en-US" altLang="zh-CN" dirty="0"/>
              <a:t>1075</a:t>
            </a:r>
            <a:r>
              <a:rPr lang="zh-CN" altLang="zh-CN" dirty="0"/>
              <a:t>条</a:t>
            </a:r>
            <a:r>
              <a:rPr lang="zh-CN" altLang="zh-CN" dirty="0">
                <a:solidFill>
                  <a:srgbClr val="FF0000"/>
                </a:solidFill>
              </a:rPr>
              <a:t>（兄弟姐妹）</a:t>
            </a:r>
            <a:r>
              <a:rPr lang="zh-CN" altLang="zh-CN" dirty="0"/>
              <a:t>：有负担能力的兄、姐，对于父母已经死亡或者父母无力抚养的未成年弟、妹，有扶养的义务</a:t>
            </a:r>
            <a:r>
              <a:rPr lang="zh-CN" altLang="zh-CN" dirty="0" smtClean="0"/>
              <a:t>。由</a:t>
            </a:r>
            <a:r>
              <a:rPr lang="zh-CN" altLang="zh-CN" dirty="0"/>
              <a:t>兄、姐扶养长大的有负担能力的弟、妹，对于缺乏劳动能力又缺乏生活来源的兄、姐，有扶养的义务。</a:t>
            </a:r>
            <a:endParaRPr lang="zh-CN" altLang="zh-CN" dirty="0"/>
          </a:p>
          <a:p>
            <a:pPr>
              <a:lnSpc>
                <a:spcPct val="140000"/>
              </a:lnSpc>
            </a:pPr>
            <a:r>
              <a:rPr lang="zh-CN" altLang="zh-CN" dirty="0"/>
              <a:t>第</a:t>
            </a:r>
            <a:r>
              <a:rPr lang="en-US" altLang="zh-CN" dirty="0"/>
              <a:t>1072</a:t>
            </a:r>
            <a:r>
              <a:rPr lang="zh-CN" altLang="zh-CN" dirty="0" smtClean="0"/>
              <a:t>条</a:t>
            </a:r>
            <a:r>
              <a:rPr lang="zh-CN" altLang="en-US" dirty="0" smtClean="0">
                <a:solidFill>
                  <a:srgbClr val="FF0000"/>
                </a:solidFill>
              </a:rPr>
              <a:t>（继父母、子女）</a:t>
            </a:r>
            <a:r>
              <a:rPr lang="zh-CN" altLang="zh-CN" dirty="0" smtClean="0"/>
              <a:t>：</a:t>
            </a:r>
            <a:r>
              <a:rPr lang="zh-CN" altLang="zh-CN" dirty="0"/>
              <a:t>继父或者继母和</a:t>
            </a:r>
            <a:r>
              <a:rPr lang="zh-CN" altLang="zh-CN" dirty="0">
                <a:solidFill>
                  <a:srgbClr val="FF0000"/>
                </a:solidFill>
              </a:rPr>
              <a:t>受其抚养教育</a:t>
            </a:r>
            <a:r>
              <a:rPr lang="zh-CN" altLang="zh-CN" dirty="0"/>
              <a:t>的继子女间的权利义务关系，适用本法关于父母子女关系的规定。</a:t>
            </a:r>
            <a:endParaRPr lang="zh-CN" altLang="zh-CN" kern="100" dirty="0">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8"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91922" y="874361"/>
            <a:ext cx="9993445" cy="9392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924422" y="1143931"/>
            <a:ext cx="9928444" cy="398780"/>
          </a:xfrm>
          <a:prstGeom prst="rect">
            <a:avLst/>
          </a:prstGeom>
        </p:spPr>
        <p:txBody>
          <a:bodyPr wrap="square">
            <a:sp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（一）</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精准把握认定条件</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flipV="1">
            <a:off x="891922" y="1918447"/>
            <a:ext cx="9993445" cy="1015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832799"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777875" y="2043430"/>
            <a:ext cx="9993630" cy="2471420"/>
          </a:xfrm>
          <a:prstGeom prst="rect">
            <a:avLst/>
          </a:prstGeom>
          <a:noFill/>
        </p:spPr>
        <p:txBody>
          <a:bodyPr wrap="square" rtlCol="0">
            <a:noAutofit/>
          </a:bodyPr>
          <a:lstStyle/>
          <a:p>
            <a:pPr algn="ctr">
              <a:lnSpc>
                <a:spcPct val="140000"/>
              </a:lnSpc>
            </a:pPr>
            <a:r>
              <a:rPr lang="zh-CN" altLang="en-US" sz="2000" dirty="0" smtClean="0">
                <a:solidFill>
                  <a:srgbClr val="FF0000"/>
                </a:solidFill>
              </a:rPr>
              <a:t>法定义务人的认定。</a:t>
            </a:r>
            <a:endParaRPr lang="zh-CN" altLang="en-US" sz="2000" dirty="0" smtClean="0">
              <a:solidFill>
                <a:srgbClr val="FF0000"/>
              </a:solidFill>
            </a:endParaRPr>
          </a:p>
          <a:p>
            <a:pPr>
              <a:lnSpc>
                <a:spcPct val="140000"/>
              </a:lnSpc>
            </a:pPr>
            <a:endParaRPr lang="en-US" altLang="zh-CN" kern="100" dirty="0">
              <a:latin typeface="+mn-ea"/>
            </a:endParaRPr>
          </a:p>
          <a:p>
            <a:pPr>
              <a:lnSpc>
                <a:spcPct val="140000"/>
              </a:lnSpc>
            </a:pPr>
            <a:r>
              <a:rPr lang="zh-CN" altLang="en-US" sz="2000" kern="100" dirty="0">
                <a:latin typeface="+mn-ea"/>
              </a:rPr>
              <a:t>义务人可议定。针对现实生活中存在的</a:t>
            </a:r>
            <a:r>
              <a:rPr lang="en-US" altLang="zh-CN" sz="2000" kern="100" dirty="0">
                <a:latin typeface="+mn-ea"/>
              </a:rPr>
              <a:t>“</a:t>
            </a:r>
            <a:r>
              <a:rPr lang="zh-CN" altLang="en-US" sz="2000" kern="100" dirty="0">
                <a:latin typeface="+mn-ea"/>
              </a:rPr>
              <a:t>不领证夫妻</a:t>
            </a:r>
            <a:r>
              <a:rPr lang="en-US" altLang="zh-CN" sz="2000" kern="100" dirty="0">
                <a:latin typeface="+mn-ea"/>
              </a:rPr>
              <a:t>”“</a:t>
            </a:r>
            <a:r>
              <a:rPr lang="zh-CN" altLang="en-US" sz="2000" kern="100" dirty="0">
                <a:latin typeface="+mn-ea"/>
              </a:rPr>
              <a:t>不办证收养</a:t>
            </a:r>
            <a:r>
              <a:rPr lang="en-US" altLang="zh-CN" sz="2000" kern="100" dirty="0">
                <a:latin typeface="+mn-ea"/>
              </a:rPr>
              <a:t>”</a:t>
            </a:r>
            <a:r>
              <a:rPr lang="zh-CN" altLang="en-US" sz="2000" kern="100" dirty="0">
                <a:latin typeface="+mn-ea"/>
              </a:rPr>
              <a:t>等影响赡养（抚养、扶养）关系的现象，明确在开展特困人员认定、判断其有无义务人时，可通过</a:t>
            </a:r>
            <a:r>
              <a:rPr lang="zh-CN" altLang="en-US" sz="2000" kern="100" dirty="0">
                <a:solidFill>
                  <a:srgbClr val="FF0000"/>
                </a:solidFill>
                <a:latin typeface="+mn-ea"/>
              </a:rPr>
              <a:t>民主评议</a:t>
            </a:r>
            <a:r>
              <a:rPr lang="zh-CN" altLang="en-US" sz="2000" kern="100" dirty="0">
                <a:latin typeface="+mn-ea"/>
              </a:rPr>
              <a:t>进行，此法既可维护公序良俗和社会公平，也可为经办人员提供免责依据。</a:t>
            </a:r>
            <a:endParaRPr lang="zh-CN" altLang="en-US" sz="2000" kern="100" dirty="0">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8"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20"/>
          <p:cNvSpPr/>
          <p:nvPr>
            <p:custDataLst>
              <p:tags r:id="rId1"/>
            </p:custDataLst>
          </p:nvPr>
        </p:nvSpPr>
        <p:spPr>
          <a:xfrm>
            <a:off x="859155" y="1000125"/>
            <a:ext cx="9993630" cy="57023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3" name="PA-102222"/>
          <p:cNvSpPr/>
          <p:nvPr>
            <p:custDataLst>
              <p:tags r:id="rId2"/>
            </p:custDataLst>
          </p:nvPr>
        </p:nvSpPr>
        <p:spPr>
          <a:xfrm>
            <a:off x="892175" y="1141095"/>
            <a:ext cx="9928225" cy="134620"/>
          </a:xfrm>
          <a:prstGeom prst="rect">
            <a:avLst/>
          </a:prstGeom>
        </p:spPr>
        <p:txBody>
          <a:bodyPr wrap="square">
            <a:noAutofit/>
          </a:bodyPr>
          <a:lstStyle/>
          <a:p>
            <a:r>
              <a:rPr lang="zh-CN" altLang="en-US" sz="2000" b="1" dirty="0" smtClean="0">
                <a:solidFill>
                  <a:prstClr val="white"/>
                </a:solidFill>
                <a:latin typeface="Source Han Sans CN Bold" panose="020B0500000000000000" pitchFamily="34" charset="-128"/>
                <a:ea typeface="Source Han Sans CN Bold" panose="020B0500000000000000" pitchFamily="34" charset="-128"/>
                <a:cs typeface="+mn-ea"/>
              </a:rPr>
              <a:t>（一）</a:t>
            </a:r>
            <a:r>
              <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rPr>
              <a:t>精准把握认定条件</a:t>
            </a:r>
            <a:endParaRPr lang="zh-CN" altLang="en-US" sz="2000" b="1" dirty="0">
              <a:solidFill>
                <a:prstClr val="white"/>
              </a:solidFill>
              <a:latin typeface="Source Han Sans CN Bold" panose="020B0500000000000000" pitchFamily="34" charset="-128"/>
              <a:ea typeface="Source Han Sans CN Bold" panose="020B0500000000000000" pitchFamily="34" charset="-128"/>
              <a:cs typeface="+mn-ea"/>
            </a:endParaRPr>
          </a:p>
        </p:txBody>
      </p:sp>
      <p:cxnSp>
        <p:nvCxnSpPr>
          <p:cNvPr id="6" name="PA-102225"/>
          <p:cNvCxnSpPr/>
          <p:nvPr>
            <p:custDataLst>
              <p:tags r:id="rId3"/>
            </p:custDataLst>
          </p:nvPr>
        </p:nvCxnSpPr>
        <p:spPr>
          <a:xfrm>
            <a:off x="877952" y="1685027"/>
            <a:ext cx="993648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06638" y="4231178"/>
            <a:ext cx="3077544" cy="3077544"/>
          </a:xfrm>
          <a:prstGeom prst="rect">
            <a:avLst/>
          </a:prstGeom>
        </p:spPr>
      </p:pic>
      <p:sp>
        <p:nvSpPr>
          <p:cNvPr id="8" name="矩形 7"/>
          <p:cNvSpPr/>
          <p:nvPr/>
        </p:nvSpPr>
        <p:spPr>
          <a:xfrm>
            <a:off x="968236" y="474251"/>
            <a:ext cx="2752117" cy="400110"/>
          </a:xfrm>
          <a:prstGeom prst="rect">
            <a:avLst/>
          </a:prstGeom>
          <a:noFill/>
        </p:spPr>
        <p:txBody>
          <a:bodyPr wrap="square" rtlCol="0">
            <a:spAutoFit/>
          </a:bodyPr>
          <a:lstStyle/>
          <a:p>
            <a:pPr algn="dist"/>
            <a:r>
              <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rPr>
              <a:t>特困人员救助供养政策</a:t>
            </a:r>
            <a:endParaRPr lang="zh-CN" altLang="en-US" sz="2000" b="1" dirty="0">
              <a:solidFill>
                <a:srgbClr val="FF0000"/>
              </a:solidFill>
              <a:latin typeface="Source Han Sans CN Bold" panose="020B0500000000000000" pitchFamily="34" charset="-128"/>
              <a:ea typeface="Source Han Sans CN Bold" panose="020B0500000000000000" pitchFamily="34" charset="-128"/>
              <a:cs typeface="+mn-ea"/>
              <a:sym typeface="+mn-lt"/>
            </a:endParaRPr>
          </a:p>
        </p:txBody>
      </p:sp>
      <p:sp>
        <p:nvSpPr>
          <p:cNvPr id="12" name="Aitds4"/>
          <p:cNvSpPr txBox="1"/>
          <p:nvPr/>
        </p:nvSpPr>
        <p:spPr>
          <a:xfrm>
            <a:off x="859155" y="1800225"/>
            <a:ext cx="9993630" cy="4756150"/>
          </a:xfrm>
          <a:prstGeom prst="rect">
            <a:avLst/>
          </a:prstGeom>
          <a:noFill/>
        </p:spPr>
        <p:txBody>
          <a:bodyPr wrap="square" rtlCol="0">
            <a:noAutofit/>
          </a:bodyPr>
          <a:lstStyle/>
          <a:p>
            <a:pPr algn="ctr">
              <a:lnSpc>
                <a:spcPct val="150000"/>
              </a:lnSpc>
            </a:pPr>
            <a:r>
              <a:rPr lang="zh-CN" altLang="zh-CN" sz="2000" dirty="0">
                <a:solidFill>
                  <a:srgbClr val="FF0000"/>
                </a:solidFill>
              </a:rPr>
              <a:t>法定义务人无履行义务能力的情形。</a:t>
            </a:r>
            <a:endParaRPr lang="zh-CN" altLang="zh-CN" sz="2000" dirty="0">
              <a:solidFill>
                <a:srgbClr val="FF0000"/>
              </a:solidFill>
            </a:endParaRPr>
          </a:p>
          <a:p>
            <a:pPr>
              <a:lnSpc>
                <a:spcPct val="150000"/>
              </a:lnSpc>
            </a:pPr>
            <a:r>
              <a:rPr lang="zh-CN" altLang="zh-CN" dirty="0" smtClean="0"/>
              <a:t>（</a:t>
            </a:r>
            <a:r>
              <a:rPr lang="zh-CN" altLang="zh-CN" dirty="0"/>
              <a:t>一）特困人员；</a:t>
            </a:r>
            <a:endParaRPr lang="zh-CN" altLang="zh-CN" dirty="0"/>
          </a:p>
          <a:p>
            <a:pPr>
              <a:lnSpc>
                <a:spcPct val="150000"/>
              </a:lnSpc>
            </a:pPr>
            <a:r>
              <a:rPr lang="zh-CN" altLang="zh-CN" dirty="0"/>
              <a:t>（二）60</a:t>
            </a:r>
            <a:r>
              <a:rPr lang="zh-CN" altLang="zh-CN" dirty="0"/>
              <a:t>周岁以上最低生活保障对象；</a:t>
            </a:r>
            <a:endParaRPr lang="zh-CN" altLang="zh-CN" dirty="0"/>
          </a:p>
          <a:p>
            <a:pPr>
              <a:lnSpc>
                <a:spcPct val="150000"/>
              </a:lnSpc>
            </a:pPr>
            <a:r>
              <a:rPr lang="zh-CN" altLang="zh-CN" dirty="0"/>
              <a:t>（三）70周岁以上的老年人，本人收入低于当地</a:t>
            </a:r>
            <a:r>
              <a:rPr lang="zh-CN" altLang="zh-CN" dirty="0">
                <a:solidFill>
                  <a:srgbClr val="FF0000"/>
                </a:solidFill>
              </a:rPr>
              <a:t>上年人均可支配收入</a:t>
            </a:r>
            <a:r>
              <a:rPr lang="zh-CN" altLang="zh-CN" dirty="0"/>
              <a:t>（</a:t>
            </a:r>
            <a:r>
              <a:rPr lang="en-US" altLang="zh-CN" dirty="0"/>
              <a:t>2024</a:t>
            </a:r>
            <a:r>
              <a:rPr lang="zh-CN" altLang="en-US" dirty="0"/>
              <a:t>年，</a:t>
            </a:r>
            <a:r>
              <a:rPr lang="zh-CN" altLang="zh-CN" dirty="0"/>
              <a:t>城市：</a:t>
            </a:r>
            <a:r>
              <a:rPr lang="en-US" altLang="zh-CN" dirty="0"/>
              <a:t>34624</a:t>
            </a:r>
            <a:r>
              <a:rPr lang="zh-CN" altLang="en-US" dirty="0"/>
              <a:t>元</a:t>
            </a:r>
            <a:r>
              <a:rPr lang="en-US" altLang="zh-CN" dirty="0"/>
              <a:t>/</a:t>
            </a:r>
            <a:r>
              <a:rPr lang="zh-CN" altLang="zh-CN" dirty="0"/>
              <a:t>人，农村：</a:t>
            </a:r>
            <a:r>
              <a:rPr lang="en-US" altLang="zh-CN" dirty="0"/>
              <a:t>23330</a:t>
            </a:r>
            <a:r>
              <a:rPr lang="zh-CN" altLang="en-US" dirty="0">
                <a:sym typeface="+mn-ea"/>
              </a:rPr>
              <a:t>元</a:t>
            </a:r>
            <a:r>
              <a:rPr lang="en-US" altLang="zh-CN" dirty="0">
                <a:sym typeface="+mn-ea"/>
              </a:rPr>
              <a:t>/</a:t>
            </a:r>
            <a:r>
              <a:rPr lang="zh-CN" altLang="zh-CN" dirty="0">
                <a:sym typeface="+mn-ea"/>
              </a:rPr>
              <a:t>人</a:t>
            </a:r>
            <a:r>
              <a:rPr lang="zh-CN" altLang="zh-CN" dirty="0"/>
              <a:t>），且其财产符合当地</a:t>
            </a:r>
            <a:r>
              <a:rPr lang="zh-CN" altLang="zh-CN" dirty="0">
                <a:solidFill>
                  <a:srgbClr val="FF0000"/>
                </a:solidFill>
              </a:rPr>
              <a:t>低保边缘家庭</a:t>
            </a:r>
            <a:r>
              <a:rPr lang="zh-CN" altLang="zh-CN" dirty="0"/>
              <a:t>财产状况规定的；</a:t>
            </a:r>
            <a:endParaRPr lang="zh-CN" altLang="zh-CN" dirty="0"/>
          </a:p>
          <a:p>
            <a:pPr>
              <a:lnSpc>
                <a:spcPct val="150000"/>
              </a:lnSpc>
            </a:pPr>
            <a:r>
              <a:rPr lang="zh-CN" altLang="zh-CN" dirty="0"/>
              <a:t>（四）重度残疾人和残疾等级为三级的智力、精神残疾人，本人收入低于当地上年人均可支配收入，且其财产符合当地</a:t>
            </a:r>
            <a:r>
              <a:rPr lang="zh-CN" altLang="zh-CN" dirty="0">
                <a:solidFill>
                  <a:srgbClr val="FF0000"/>
                </a:solidFill>
                <a:sym typeface="+mn-ea"/>
              </a:rPr>
              <a:t>低保边缘家庭</a:t>
            </a:r>
            <a:r>
              <a:rPr lang="zh-CN" altLang="zh-CN" dirty="0"/>
              <a:t>财产状况规定的；</a:t>
            </a:r>
            <a:endParaRPr lang="zh-CN" altLang="zh-CN" dirty="0"/>
          </a:p>
          <a:p>
            <a:pPr>
              <a:lnSpc>
                <a:spcPct val="150000"/>
              </a:lnSpc>
            </a:pPr>
            <a:r>
              <a:rPr lang="zh-CN" altLang="zh-CN" dirty="0"/>
              <a:t>（五）无民事行为能力、被宣告失踪或者在监狱服刑的人员，且财产符合当地</a:t>
            </a:r>
            <a:r>
              <a:rPr lang="zh-CN" altLang="en-US" dirty="0">
                <a:solidFill>
                  <a:srgbClr val="FF0000"/>
                </a:solidFill>
              </a:rPr>
              <a:t>低保边缘家庭</a:t>
            </a:r>
            <a:r>
              <a:rPr lang="zh-CN" altLang="zh-CN" dirty="0"/>
              <a:t>财产状况规定的。</a:t>
            </a:r>
            <a:endParaRPr lang="zh-CN" altLang="zh-CN" dirty="0"/>
          </a:p>
          <a:p>
            <a:pPr>
              <a:lnSpc>
                <a:spcPct val="150000"/>
              </a:lnSpc>
            </a:pPr>
            <a:r>
              <a:rPr lang="zh-CN" altLang="en-US" kern="100" dirty="0">
                <a:latin typeface="+mn-ea"/>
              </a:rPr>
              <a:t>法定义务人有无履行义务能力应</a:t>
            </a:r>
            <a:r>
              <a:rPr lang="zh-CN" altLang="en-US" kern="100" dirty="0">
                <a:solidFill>
                  <a:srgbClr val="FF0000"/>
                </a:solidFill>
                <a:latin typeface="+mn-ea"/>
              </a:rPr>
              <a:t>逐人判定</a:t>
            </a:r>
            <a:r>
              <a:rPr lang="zh-CN" altLang="en-US" kern="100" dirty="0">
                <a:latin typeface="+mn-ea"/>
              </a:rPr>
              <a:t>，</a:t>
            </a:r>
            <a:r>
              <a:rPr lang="zh-CN" altLang="en-US" kern="100" dirty="0">
                <a:solidFill>
                  <a:srgbClr val="FF0000"/>
                </a:solidFill>
                <a:latin typeface="+mn-ea"/>
              </a:rPr>
              <a:t>所有法定义务人</a:t>
            </a:r>
            <a:r>
              <a:rPr lang="zh-CN" altLang="en-US" kern="100" dirty="0">
                <a:latin typeface="+mn-ea"/>
              </a:rPr>
              <a:t>均无履行义务能力方可判定申请人具备法定义务人无履行义务能力条件。</a:t>
            </a:r>
            <a:endParaRPr lang="zh-CN" altLang="en-US" kern="100" dirty="0">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ppt_y</p:attrName>
                                        </p:attrNameLst>
                                      </p:cBhvr>
                                      <p:tavLst>
                                        <p:tav tm="0">
                                          <p:val>
                                            <p:strVal val="#ppt_y+#ppt_h*1.125000"/>
                                          </p:val>
                                        </p:tav>
                                        <p:tav tm="100000">
                                          <p:val>
                                            <p:strVal val="#ppt_y"/>
                                          </p:val>
                                        </p:tav>
                                      </p:tavLst>
                                    </p:anim>
                                    <p:animEffect transition="in" filter="wipe(up)">
                                      <p:cBhvr>
                                        <p:cTn id="8" dur="1000"/>
                                        <p:tgtEl>
                                          <p:spTgt spid="2"/>
                                        </p:tgtEl>
                                      </p:cBhvr>
                                    </p:animEffect>
                                  </p:childTnLst>
                                </p:cTn>
                              </p:par>
                            </p:childTnLst>
                          </p:cTn>
                        </p:par>
                        <p:par>
                          <p:cTn id="9" fill="hold">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3"/>
                                        </p:tgtEl>
                                        <p:attrNameLst>
                                          <p:attrName>style.visibility</p:attrName>
                                        </p:attrNameLst>
                                      </p:cBhvr>
                                      <p:to>
                                        <p:strVal val="visible"/>
                                      </p:to>
                                    </p:set>
                                    <p:anim calcmode="lin" valueType="num">
                                      <p:cBhvr additive="base">
                                        <p:cTn id="12" dur="1000"/>
                                        <p:tgtEl>
                                          <p:spTgt spid="3"/>
                                        </p:tgtEl>
                                        <p:attrNameLst>
                                          <p:attrName>ppt_y</p:attrName>
                                        </p:attrNameLst>
                                      </p:cBhvr>
                                      <p:tavLst>
                                        <p:tav tm="0">
                                          <p:val>
                                            <p:strVal val="#ppt_y+#ppt_h*1.125000"/>
                                          </p:val>
                                        </p:tav>
                                        <p:tav tm="100000">
                                          <p:val>
                                            <p:strVal val="#ppt_y"/>
                                          </p:val>
                                        </p:tav>
                                      </p:tavLst>
                                    </p:anim>
                                    <p:animEffect transition="in" filter="wipe(up)">
                                      <p:cBhvr>
                                        <p:cTn id="13" dur="1000"/>
                                        <p:tgtEl>
                                          <p:spTgt spid="3"/>
                                        </p:tgtEl>
                                      </p:cBhvr>
                                    </p:animEffect>
                                  </p:childTnLst>
                                </p:cTn>
                              </p:par>
                            </p:childTnLst>
                          </p:cTn>
                        </p:par>
                        <p:par>
                          <p:cTn id="14" fill="hold">
                            <p:stCondLst>
                              <p:cond delay="2000"/>
                            </p:stCondLst>
                            <p:childTnLst>
                              <p:par>
                                <p:cTn id="15" presetID="17" presetClass="entr" presetSubtype="10" fill="hold" nodeType="afterEffect">
                                  <p:stCondLst>
                                    <p:cond delay="0"/>
                                  </p:stCondLst>
                                  <p:childTnLst>
                                    <p:set>
                                      <p:cBhvr>
                                        <p:cTn id="16" dur="1000"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strVal val="#ppt_h"/>
                                          </p:val>
                                        </p:tav>
                                        <p:tav tm="100000">
                                          <p:val>
                                            <p:strVal val="#ppt_h"/>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8" grpId="0"/>
      <p:bldP spid="12" grpId="0"/>
    </p:bldLst>
  </p:timing>
</p:sld>
</file>

<file path=ppt/tags/tag1.xml><?xml version="1.0" encoding="utf-8"?>
<p:tagLst xmlns:p="http://schemas.openxmlformats.org/presentationml/2006/main">
  <p:tag name="PA" val="v5.2.5"/>
</p:tagLst>
</file>

<file path=ppt/tags/tag10.xml><?xml version="1.0" encoding="utf-8"?>
<p:tagLst xmlns:p="http://schemas.openxmlformats.org/presentationml/2006/main">
  <p:tag name="PA" val="v5.2.5"/>
</p:tagLst>
</file>

<file path=ppt/tags/tag11.xml><?xml version="1.0" encoding="utf-8"?>
<p:tagLst xmlns:p="http://schemas.openxmlformats.org/presentationml/2006/main">
  <p:tag name="PA" val="v5.2.5"/>
</p:tagLst>
</file>

<file path=ppt/tags/tag12.xml><?xml version="1.0" encoding="utf-8"?>
<p:tagLst xmlns:p="http://schemas.openxmlformats.org/presentationml/2006/main">
  <p:tag name="PA" val="v5.2.5"/>
</p:tagLst>
</file>

<file path=ppt/tags/tag13.xml><?xml version="1.0" encoding="utf-8"?>
<p:tagLst xmlns:p="http://schemas.openxmlformats.org/presentationml/2006/main">
  <p:tag name="PA" val="v5.2.5"/>
</p:tagLst>
</file>

<file path=ppt/tags/tag14.xml><?xml version="1.0" encoding="utf-8"?>
<p:tagLst xmlns:p="http://schemas.openxmlformats.org/presentationml/2006/main">
  <p:tag name="PA" val="v5.2.5"/>
</p:tagLst>
</file>

<file path=ppt/tags/tag15.xml><?xml version="1.0" encoding="utf-8"?>
<p:tagLst xmlns:p="http://schemas.openxmlformats.org/presentationml/2006/main">
  <p:tag name="PA" val="v5.2.5"/>
</p:tagLst>
</file>

<file path=ppt/tags/tag16.xml><?xml version="1.0" encoding="utf-8"?>
<p:tagLst xmlns:p="http://schemas.openxmlformats.org/presentationml/2006/main">
  <p:tag name="PA" val="v5.2.5"/>
</p:tagLst>
</file>

<file path=ppt/tags/tag17.xml><?xml version="1.0" encoding="utf-8"?>
<p:tagLst xmlns:p="http://schemas.openxmlformats.org/presentationml/2006/main">
  <p:tag name="PA" val="v5.2.5"/>
</p:tagLst>
</file>

<file path=ppt/tags/tag18.xml><?xml version="1.0" encoding="utf-8"?>
<p:tagLst xmlns:p="http://schemas.openxmlformats.org/presentationml/2006/main">
  <p:tag name="PA" val="v5.2.5"/>
</p:tagLst>
</file>

<file path=ppt/tags/tag19.xml><?xml version="1.0" encoding="utf-8"?>
<p:tagLst xmlns:p="http://schemas.openxmlformats.org/presentationml/2006/main">
  <p:tag name="PA" val="v5.2.5"/>
</p:tagLst>
</file>

<file path=ppt/tags/tag2.xml><?xml version="1.0" encoding="utf-8"?>
<p:tagLst xmlns:p="http://schemas.openxmlformats.org/presentationml/2006/main">
  <p:tag name="PA" val="v5.2.5"/>
</p:tagLst>
</file>

<file path=ppt/tags/tag20.xml><?xml version="1.0" encoding="utf-8"?>
<p:tagLst xmlns:p="http://schemas.openxmlformats.org/presentationml/2006/main">
  <p:tag name="PA" val="v5.2.5"/>
</p:tagLst>
</file>

<file path=ppt/tags/tag21.xml><?xml version="1.0" encoding="utf-8"?>
<p:tagLst xmlns:p="http://schemas.openxmlformats.org/presentationml/2006/main">
  <p:tag name="PA" val="v5.2.5"/>
</p:tagLst>
</file>

<file path=ppt/tags/tag22.xml><?xml version="1.0" encoding="utf-8"?>
<p:tagLst xmlns:p="http://schemas.openxmlformats.org/presentationml/2006/main">
  <p:tag name="PA" val="v5.2.5"/>
</p:tagLst>
</file>

<file path=ppt/tags/tag23.xml><?xml version="1.0" encoding="utf-8"?>
<p:tagLst xmlns:p="http://schemas.openxmlformats.org/presentationml/2006/main">
  <p:tag name="PA" val="v5.2.5"/>
</p:tagLst>
</file>

<file path=ppt/tags/tag24.xml><?xml version="1.0" encoding="utf-8"?>
<p:tagLst xmlns:p="http://schemas.openxmlformats.org/presentationml/2006/main">
  <p:tag name="PA" val="v5.2.5"/>
</p:tagLst>
</file>

<file path=ppt/tags/tag25.xml><?xml version="1.0" encoding="utf-8"?>
<p:tagLst xmlns:p="http://schemas.openxmlformats.org/presentationml/2006/main">
  <p:tag name="PA" val="v5.2.5"/>
</p:tagLst>
</file>

<file path=ppt/tags/tag26.xml><?xml version="1.0" encoding="utf-8"?>
<p:tagLst xmlns:p="http://schemas.openxmlformats.org/presentationml/2006/main">
  <p:tag name="PA" val="v5.2.5"/>
</p:tagLst>
</file>

<file path=ppt/tags/tag27.xml><?xml version="1.0" encoding="utf-8"?>
<p:tagLst xmlns:p="http://schemas.openxmlformats.org/presentationml/2006/main">
  <p:tag name="PA" val="v5.2.5"/>
</p:tagLst>
</file>

<file path=ppt/tags/tag28.xml><?xml version="1.0" encoding="utf-8"?>
<p:tagLst xmlns:p="http://schemas.openxmlformats.org/presentationml/2006/main">
  <p:tag name="PA" val="v5.2.5"/>
</p:tagLst>
</file>

<file path=ppt/tags/tag29.xml><?xml version="1.0" encoding="utf-8"?>
<p:tagLst xmlns:p="http://schemas.openxmlformats.org/presentationml/2006/main">
  <p:tag name="PA" val="v5.2.5"/>
</p:tagLst>
</file>

<file path=ppt/tags/tag3.xml><?xml version="1.0" encoding="utf-8"?>
<p:tagLst xmlns:p="http://schemas.openxmlformats.org/presentationml/2006/main">
  <p:tag name="PA" val="v5.2.5"/>
</p:tagLst>
</file>

<file path=ppt/tags/tag30.xml><?xml version="1.0" encoding="utf-8"?>
<p:tagLst xmlns:p="http://schemas.openxmlformats.org/presentationml/2006/main">
  <p:tag name="PA" val="v5.2.5"/>
</p:tagLst>
</file>

<file path=ppt/tags/tag31.xml><?xml version="1.0" encoding="utf-8"?>
<p:tagLst xmlns:p="http://schemas.openxmlformats.org/presentationml/2006/main">
  <p:tag name="PA" val="v5.2.5"/>
</p:tagLst>
</file>

<file path=ppt/tags/tag32.xml><?xml version="1.0" encoding="utf-8"?>
<p:tagLst xmlns:p="http://schemas.openxmlformats.org/presentationml/2006/main">
  <p:tag name="PA" val="v5.2.5"/>
</p:tagLst>
</file>

<file path=ppt/tags/tag33.xml><?xml version="1.0" encoding="utf-8"?>
<p:tagLst xmlns:p="http://schemas.openxmlformats.org/presentationml/2006/main">
  <p:tag name="PA" val="v5.2.5"/>
</p:tagLst>
</file>

<file path=ppt/tags/tag34.xml><?xml version="1.0" encoding="utf-8"?>
<p:tagLst xmlns:p="http://schemas.openxmlformats.org/presentationml/2006/main">
  <p:tag name="PA" val="v5.2.5"/>
</p:tagLst>
</file>

<file path=ppt/tags/tag35.xml><?xml version="1.0" encoding="utf-8"?>
<p:tagLst xmlns:p="http://schemas.openxmlformats.org/presentationml/2006/main">
  <p:tag name="PA" val="v5.2.5"/>
</p:tagLst>
</file>

<file path=ppt/tags/tag36.xml><?xml version="1.0" encoding="utf-8"?>
<p:tagLst xmlns:p="http://schemas.openxmlformats.org/presentationml/2006/main">
  <p:tag name="PA" val="v5.2.5"/>
</p:tagLst>
</file>

<file path=ppt/tags/tag37.xml><?xml version="1.0" encoding="utf-8"?>
<p:tagLst xmlns:p="http://schemas.openxmlformats.org/presentationml/2006/main">
  <p:tag name="PA" val="v5.2.5"/>
</p:tagLst>
</file>

<file path=ppt/tags/tag38.xml><?xml version="1.0" encoding="utf-8"?>
<p:tagLst xmlns:p="http://schemas.openxmlformats.org/presentationml/2006/main">
  <p:tag name="PA" val="v5.2.5"/>
</p:tagLst>
</file>

<file path=ppt/tags/tag39.xml><?xml version="1.0" encoding="utf-8"?>
<p:tagLst xmlns:p="http://schemas.openxmlformats.org/presentationml/2006/main">
  <p:tag name="PA" val="v5.2.5"/>
</p:tagLst>
</file>

<file path=ppt/tags/tag4.xml><?xml version="1.0" encoding="utf-8"?>
<p:tagLst xmlns:p="http://schemas.openxmlformats.org/presentationml/2006/main">
  <p:tag name="PA" val="v5.2.5"/>
</p:tagLst>
</file>

<file path=ppt/tags/tag40.xml><?xml version="1.0" encoding="utf-8"?>
<p:tagLst xmlns:p="http://schemas.openxmlformats.org/presentationml/2006/main">
  <p:tag name="PA" val="v5.2.5"/>
</p:tagLst>
</file>

<file path=ppt/tags/tag41.xml><?xml version="1.0" encoding="utf-8"?>
<p:tagLst xmlns:p="http://schemas.openxmlformats.org/presentationml/2006/main">
  <p:tag name="PA" val="v5.2.5"/>
</p:tagLst>
</file>

<file path=ppt/tags/tag42.xml><?xml version="1.0" encoding="utf-8"?>
<p:tagLst xmlns:p="http://schemas.openxmlformats.org/presentationml/2006/main">
  <p:tag name="PA" val="v5.2.5"/>
</p:tagLst>
</file>

<file path=ppt/tags/tag43.xml><?xml version="1.0" encoding="utf-8"?>
<p:tagLst xmlns:p="http://schemas.openxmlformats.org/presentationml/2006/main">
  <p:tag name="PA" val="v5.2.5"/>
</p:tagLst>
</file>

<file path=ppt/tags/tag44.xml><?xml version="1.0" encoding="utf-8"?>
<p:tagLst xmlns:p="http://schemas.openxmlformats.org/presentationml/2006/main">
  <p:tag name="PA" val="v5.2.5"/>
</p:tagLst>
</file>

<file path=ppt/tags/tag45.xml><?xml version="1.0" encoding="utf-8"?>
<p:tagLst xmlns:p="http://schemas.openxmlformats.org/presentationml/2006/main">
  <p:tag name="PA" val="v5.2.5"/>
</p:tagLst>
</file>

<file path=ppt/tags/tag46.xml><?xml version="1.0" encoding="utf-8"?>
<p:tagLst xmlns:p="http://schemas.openxmlformats.org/presentationml/2006/main">
  <p:tag name="PA" val="v5.2.5"/>
</p:tagLst>
</file>

<file path=ppt/tags/tag47.xml><?xml version="1.0" encoding="utf-8"?>
<p:tagLst xmlns:p="http://schemas.openxmlformats.org/presentationml/2006/main">
  <p:tag name="PA" val="v5.2.5"/>
</p:tagLst>
</file>

<file path=ppt/tags/tag48.xml><?xml version="1.0" encoding="utf-8"?>
<p:tagLst xmlns:p="http://schemas.openxmlformats.org/presentationml/2006/main">
  <p:tag name="PA" val="v5.2.5"/>
</p:tagLst>
</file>

<file path=ppt/tags/tag49.xml><?xml version="1.0" encoding="utf-8"?>
<p:tagLst xmlns:p="http://schemas.openxmlformats.org/presentationml/2006/main">
  <p:tag name="PA" val="v5.2.5"/>
</p:tagLst>
</file>

<file path=ppt/tags/tag5.xml><?xml version="1.0" encoding="utf-8"?>
<p:tagLst xmlns:p="http://schemas.openxmlformats.org/presentationml/2006/main">
  <p:tag name="PA" val="v5.2.5"/>
</p:tagLst>
</file>

<file path=ppt/tags/tag50.xml><?xml version="1.0" encoding="utf-8"?>
<p:tagLst xmlns:p="http://schemas.openxmlformats.org/presentationml/2006/main">
  <p:tag name="PA" val="v5.2.5"/>
</p:tagLst>
</file>

<file path=ppt/tags/tag51.xml><?xml version="1.0" encoding="utf-8"?>
<p:tagLst xmlns:p="http://schemas.openxmlformats.org/presentationml/2006/main">
  <p:tag name="PA" val="v5.2.5"/>
</p:tagLst>
</file>

<file path=ppt/tags/tag52.xml><?xml version="1.0" encoding="utf-8"?>
<p:tagLst xmlns:p="http://schemas.openxmlformats.org/presentationml/2006/main">
  <p:tag name="PA" val="v5.2.5"/>
</p:tagLst>
</file>

<file path=ppt/tags/tag53.xml><?xml version="1.0" encoding="utf-8"?>
<p:tagLst xmlns:p="http://schemas.openxmlformats.org/presentationml/2006/main">
  <p:tag name="PA" val="v5.2.5"/>
</p:tagLst>
</file>

<file path=ppt/tags/tag54.xml><?xml version="1.0" encoding="utf-8"?>
<p:tagLst xmlns:p="http://schemas.openxmlformats.org/presentationml/2006/main">
  <p:tag name="PA" val="v5.2.5"/>
</p:tagLst>
</file>

<file path=ppt/tags/tag55.xml><?xml version="1.0" encoding="utf-8"?>
<p:tagLst xmlns:p="http://schemas.openxmlformats.org/presentationml/2006/main">
  <p:tag name="PA" val="v5.2.5"/>
</p:tagLst>
</file>

<file path=ppt/tags/tag56.xml><?xml version="1.0" encoding="utf-8"?>
<p:tagLst xmlns:p="http://schemas.openxmlformats.org/presentationml/2006/main">
  <p:tag name="PA" val="v5.2.5"/>
</p:tagLst>
</file>

<file path=ppt/tags/tag57.xml><?xml version="1.0" encoding="utf-8"?>
<p:tagLst xmlns:p="http://schemas.openxmlformats.org/presentationml/2006/main">
  <p:tag name="PA" val="v5.2.5"/>
</p:tagLst>
</file>

<file path=ppt/tags/tag58.xml><?xml version="1.0" encoding="utf-8"?>
<p:tagLst xmlns:p="http://schemas.openxmlformats.org/presentationml/2006/main">
  <p:tag name="PA" val="v5.2.5"/>
</p:tagLst>
</file>

<file path=ppt/tags/tag59.xml><?xml version="1.0" encoding="utf-8"?>
<p:tagLst xmlns:p="http://schemas.openxmlformats.org/presentationml/2006/main">
  <p:tag name="PA" val="v5.2.5"/>
</p:tagLst>
</file>

<file path=ppt/tags/tag6.xml><?xml version="1.0" encoding="utf-8"?>
<p:tagLst xmlns:p="http://schemas.openxmlformats.org/presentationml/2006/main">
  <p:tag name="PA" val="v5.2.5"/>
</p:tagLst>
</file>

<file path=ppt/tags/tag60.xml><?xml version="1.0" encoding="utf-8"?>
<p:tagLst xmlns:p="http://schemas.openxmlformats.org/presentationml/2006/main">
  <p:tag name="PA" val="v5.2.5"/>
</p:tagLst>
</file>

<file path=ppt/tags/tag61.xml><?xml version="1.0" encoding="utf-8"?>
<p:tagLst xmlns:p="http://schemas.openxmlformats.org/presentationml/2006/main">
  <p:tag name="PA" val="v5.2.5"/>
</p:tagLst>
</file>

<file path=ppt/tags/tag62.xml><?xml version="1.0" encoding="utf-8"?>
<p:tagLst xmlns:p="http://schemas.openxmlformats.org/presentationml/2006/main">
  <p:tag name="PA" val="v5.2.5"/>
</p:tagLst>
</file>

<file path=ppt/tags/tag63.xml><?xml version="1.0" encoding="utf-8"?>
<p:tagLst xmlns:p="http://schemas.openxmlformats.org/presentationml/2006/main">
  <p:tag name="PA" val="v5.2.5"/>
</p:tagLst>
</file>

<file path=ppt/tags/tag64.xml><?xml version="1.0" encoding="utf-8"?>
<p:tagLst xmlns:p="http://schemas.openxmlformats.org/presentationml/2006/main">
  <p:tag name="PA" val="v5.2.5"/>
</p:tagLst>
</file>

<file path=ppt/tags/tag65.xml><?xml version="1.0" encoding="utf-8"?>
<p:tagLst xmlns:p="http://schemas.openxmlformats.org/presentationml/2006/main">
  <p:tag name="PA" val="v5.2.5"/>
</p:tagLst>
</file>

<file path=ppt/tags/tag66.xml><?xml version="1.0" encoding="utf-8"?>
<p:tagLst xmlns:p="http://schemas.openxmlformats.org/presentationml/2006/main">
  <p:tag name="PA" val="v5.2.5"/>
</p:tagLst>
</file>

<file path=ppt/tags/tag7.xml><?xml version="1.0" encoding="utf-8"?>
<p:tagLst xmlns:p="http://schemas.openxmlformats.org/presentationml/2006/main">
  <p:tag name="PA" val="v5.2.5"/>
</p:tagLst>
</file>

<file path=ppt/tags/tag8.xml><?xml version="1.0" encoding="utf-8"?>
<p:tagLst xmlns:p="http://schemas.openxmlformats.org/presentationml/2006/main">
  <p:tag name="PA" val="v5.2.5"/>
</p:tagLst>
</file>

<file path=ppt/tags/tag9.xml><?xml version="1.0" encoding="utf-8"?>
<p:tagLst xmlns:p="http://schemas.openxmlformats.org/presentationml/2006/main">
  <p:tag name="PA" val="v5.2.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hddxie43">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4387</Words>
  <Application>WPS 演示</Application>
  <PresentationFormat>宽屏</PresentationFormat>
  <Paragraphs>202</Paragraphs>
  <Slides>23</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23</vt:i4>
      </vt:variant>
    </vt:vector>
  </HeadingPairs>
  <TitlesOfParts>
    <vt:vector size="34" baseType="lpstr">
      <vt:lpstr>Arial</vt:lpstr>
      <vt:lpstr>宋体</vt:lpstr>
      <vt:lpstr>Wingdings</vt:lpstr>
      <vt:lpstr>Source Han Sans CN Bold</vt:lpstr>
      <vt:lpstr>MS UI Gothic</vt:lpstr>
      <vt:lpstr>微软雅黑</vt:lpstr>
      <vt:lpstr>Source Han Sans CN Regular</vt:lpstr>
      <vt:lpstr>Wingdings 2</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在十九届中央纪委五次全会上发表重要讲话</dc:title>
  <dc:creator>Windows</dc:creator>
  <cp:lastModifiedBy>Administrator</cp:lastModifiedBy>
  <cp:revision>263</cp:revision>
  <dcterms:created xsi:type="dcterms:W3CDTF">2021-01-25T04:48:00Z</dcterms:created>
  <dcterms:modified xsi:type="dcterms:W3CDTF">2025-04-11T08:23:14Z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2052-12.1.0.20305</vt:lpwstr>
  </property>
  <property fmtid="{D5CDD505-2E9C-101B-9397-08002B2CF9AE}" pid="3" name="ICV">
    <vt:lpwstr>B8AC4C3887BF4EF9A0DAB905BFDBD815_12</vt:lpwstr>
  </property>
</Properties>
</file>